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1074" r:id="rId3"/>
    <p:sldId id="1049" r:id="rId4"/>
    <p:sldId id="1037" r:id="rId5"/>
    <p:sldId id="1071" r:id="rId6"/>
    <p:sldId id="1065" r:id="rId7"/>
    <p:sldId id="1069" r:id="rId8"/>
    <p:sldId id="305" r:id="rId9"/>
    <p:sldId id="1053"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57" autoAdjust="0"/>
  </p:normalViewPr>
  <p:slideViewPr>
    <p:cSldViewPr snapToGrid="0">
      <p:cViewPr varScale="1">
        <p:scale>
          <a:sx n="59" d="100"/>
          <a:sy n="59" d="100"/>
        </p:scale>
        <p:origin x="115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89515942-D77C-4B61-A7B2-0AEBB330B8CE}" type="datetime1">
              <a:rPr lang="en-GB"/>
              <a:pPr lvl="0"/>
              <a:t>06/12/2019</a:t>
            </a:fld>
            <a:endParaRPr lang="en-GB"/>
          </a:p>
        </p:txBody>
      </p:sp>
      <p:sp>
        <p:nvSpPr>
          <p:cNvPr id="4" name="Slide Image Placeholder 3"/>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877FEAC9-3284-47D6-A6FA-2ED6C2164F7C}" type="slidenum">
              <a:t>‹#›</a:t>
            </a:fld>
            <a:endParaRPr lang="en-GB"/>
          </a:p>
        </p:txBody>
      </p:sp>
    </p:spTree>
    <p:extLst>
      <p:ext uri="{BB962C8B-B14F-4D97-AF65-F5344CB8AC3E}">
        <p14:creationId xmlns:p14="http://schemas.microsoft.com/office/powerpoint/2010/main" val="4136955057"/>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r>
              <a:rPr lang="tr-TR" dirty="0" smtClean="0"/>
              <a:t>Küresel Pazardaki Perspektifte   Yeni</a:t>
            </a:r>
            <a:r>
              <a:rPr lang="tr-TR" baseline="0" dirty="0" smtClean="0"/>
              <a:t> Yaklaşımlar gerekiyordu</a:t>
            </a:r>
          </a:p>
          <a:p>
            <a:r>
              <a:rPr lang="tr-TR" baseline="0" dirty="0" smtClean="0"/>
              <a:t>Bilinen  Sorunlar  : </a:t>
            </a:r>
          </a:p>
          <a:p>
            <a:r>
              <a:rPr lang="tr-TR" baseline="0" dirty="0" smtClean="0"/>
              <a:t>	Etkili ve zamanında angajman olmamak</a:t>
            </a:r>
          </a:p>
          <a:p>
            <a:r>
              <a:rPr lang="tr-TR" baseline="0" dirty="0" smtClean="0"/>
              <a:t>	Potansiyel müşterilerden uzak olmak</a:t>
            </a:r>
          </a:p>
          <a:p>
            <a:r>
              <a:rPr lang="tr-TR" baseline="0" dirty="0" smtClean="0"/>
              <a:t>	Tedarik de dahil, ancak bunlarla sınırlı olmamak üzere, kaynak işlemleri hakkında özel bilgi eksikliği</a:t>
            </a:r>
          </a:p>
          <a:p>
            <a:r>
              <a:rPr lang="tr-TR" baseline="0" dirty="0" smtClean="0"/>
              <a:t>Birkaç hata durumu:</a:t>
            </a:r>
          </a:p>
          <a:p>
            <a:r>
              <a:rPr lang="tr-TR" baseline="0" dirty="0" smtClean="0"/>
              <a:t>	Projeye geç kalma (veya katılmama),</a:t>
            </a:r>
          </a:p>
          <a:p>
            <a:r>
              <a:rPr lang="tr-TR" baseline="0" dirty="0" smtClean="0"/>
              <a:t>	Sadece kıyaslama alıştırması olarak kullanılması</a:t>
            </a:r>
          </a:p>
          <a:p>
            <a:r>
              <a:rPr lang="tr-TR" baseline="0" dirty="0" smtClean="0"/>
              <a:t>	Zaman kaybı / kaynaklar</a:t>
            </a:r>
          </a:p>
          <a:p>
            <a:r>
              <a:rPr lang="tr-TR" baseline="0" dirty="0" smtClean="0"/>
              <a:t>	Bunun bir sonucu olarak gelecekteki fırsatlara sahip olmamak</a:t>
            </a:r>
          </a:p>
          <a:p>
            <a:endParaRPr lang="tr-TR" baseline="0" dirty="0" smtClean="0"/>
          </a:p>
          <a:p>
            <a:r>
              <a:rPr lang="tr-TR" baseline="0" dirty="0" smtClean="0"/>
              <a:t>ROPART UK Pazarda Büyümenizi sağlar</a:t>
            </a:r>
          </a:p>
          <a:p>
            <a:r>
              <a:rPr lang="tr-TR" baseline="0" dirty="0" smtClean="0"/>
              <a:t>	Büyüyen küresel ayak izi şunları gerektirir:</a:t>
            </a:r>
          </a:p>
          <a:p>
            <a:r>
              <a:rPr lang="tr-TR" baseline="0" dirty="0" smtClean="0"/>
              <a:t>	Şirketiniz gerçekten küresel gibi davranmak için</a:t>
            </a:r>
          </a:p>
          <a:p>
            <a:r>
              <a:rPr lang="tr-TR" baseline="0" dirty="0" smtClean="0"/>
              <a:t>	Yerelden İngiltere'ye ve diğer global yerlere geçiş</a:t>
            </a:r>
          </a:p>
          <a:p>
            <a:r>
              <a:rPr lang="tr-TR" baseline="0" dirty="0" smtClean="0"/>
              <a:t>Ropart UK, şirketiniz için bu hata durumlarını azaltır ve daha güçlü bir küresel odak sağlar.</a:t>
            </a:r>
          </a:p>
          <a:p>
            <a:endParaRPr lang="tr-TR" dirty="0"/>
          </a:p>
        </p:txBody>
      </p:sp>
      <p:sp>
        <p:nvSpPr>
          <p:cNvPr id="4" name="Slayt Numarası Yer Tutucusu 3"/>
          <p:cNvSpPr>
            <a:spLocks noGrp="1"/>
          </p:cNvSpPr>
          <p:nvPr>
            <p:ph type="sldNum" sz="quarter" idx="10"/>
          </p:nvPr>
        </p:nvSpPr>
        <p:spPr/>
        <p:txBody>
          <a:bodyPr/>
          <a:lstStyle/>
          <a:p>
            <a:pPr lvl="0"/>
            <a:fld id="{877FEAC9-3284-47D6-A6FA-2ED6C2164F7C}" type="slidenum">
              <a:rPr lang="tr-TR" smtClean="0"/>
              <a:t>3</a:t>
            </a:fld>
            <a:endParaRPr lang="tr-TR"/>
          </a:p>
        </p:txBody>
      </p:sp>
    </p:spTree>
    <p:extLst>
      <p:ext uri="{BB962C8B-B14F-4D97-AF65-F5344CB8AC3E}">
        <p14:creationId xmlns:p14="http://schemas.microsoft.com/office/powerpoint/2010/main" val="1855777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r>
              <a:rPr lang="tr-TR" dirty="0" smtClean="0"/>
              <a:t>Biz kimiz ? </a:t>
            </a:r>
          </a:p>
          <a:p>
            <a:pPr rtl="0"/>
            <a:r>
              <a:rPr lang="tr-TR" sz="1200" b="0" i="0" u="none" strike="noStrike" kern="1200" cap="none" spc="0" baseline="0" dirty="0" smtClean="0">
                <a:solidFill>
                  <a:srgbClr val="000000"/>
                </a:solidFill>
                <a:effectLst/>
                <a:uFillTx/>
                <a:latin typeface="Calibri"/>
              </a:rPr>
              <a:t>	Hakkımızda ?</a:t>
            </a:r>
            <a:br>
              <a:rPr lang="tr-TR" sz="1200" b="0" i="0" u="none" strike="noStrike" kern="1200" cap="none" spc="0" baseline="0" dirty="0" smtClean="0">
                <a:solidFill>
                  <a:srgbClr val="000000"/>
                </a:solidFill>
                <a:effectLst/>
                <a:uFillTx/>
                <a:latin typeface="Calibri"/>
              </a:rPr>
            </a:br>
            <a:r>
              <a:rPr lang="tr-TR" sz="1200" b="0" i="0" u="none" strike="noStrike" kern="1200" cap="none" spc="0" baseline="0" dirty="0" smtClean="0">
                <a:solidFill>
                  <a:srgbClr val="000000"/>
                </a:solidFill>
                <a:effectLst/>
                <a:uFillTx/>
                <a:latin typeface="Calibri"/>
              </a:rPr>
              <a:t>	Neden bizimle çalışmayı seçmelisiniz?</a:t>
            </a:r>
          </a:p>
          <a:p>
            <a:endParaRPr lang="tr-TR" dirty="0" smtClean="0"/>
          </a:p>
          <a:p>
            <a:r>
              <a:rPr lang="tr-TR" dirty="0" smtClean="0"/>
              <a:t> Detaylar , Ne</a:t>
            </a:r>
            <a:r>
              <a:rPr lang="tr-TR" baseline="0" dirty="0" smtClean="0"/>
              <a:t> Yapıyoruz ?</a:t>
            </a:r>
          </a:p>
          <a:p>
            <a:r>
              <a:rPr lang="tr-TR" baseline="0" dirty="0" smtClean="0"/>
              <a:t>	Karşılıklı Fayda</a:t>
            </a:r>
          </a:p>
          <a:p>
            <a:r>
              <a:rPr lang="tr-TR" baseline="0" dirty="0" smtClean="0"/>
              <a:t>	Ayrıntıdaki hizmetler</a:t>
            </a:r>
          </a:p>
          <a:p>
            <a:endParaRPr lang="tr-TR" baseline="0" dirty="0" smtClean="0"/>
          </a:p>
          <a:p>
            <a:r>
              <a:rPr lang="tr-TR" baseline="0" dirty="0" smtClean="0"/>
              <a:t>Teklifler ,  Nasıl?</a:t>
            </a:r>
          </a:p>
          <a:p>
            <a:r>
              <a:rPr lang="tr-TR" baseline="0" dirty="0" smtClean="0"/>
              <a:t>	Çalışmanın yolları</a:t>
            </a:r>
          </a:p>
          <a:p>
            <a:r>
              <a:rPr lang="tr-TR" baseline="0" dirty="0" smtClean="0"/>
              <a:t>	Bizimle Yolculuğunuz</a:t>
            </a:r>
          </a:p>
          <a:p>
            <a:endParaRPr lang="tr-TR" baseline="0" dirty="0" smtClean="0"/>
          </a:p>
          <a:p>
            <a:endParaRPr lang="tr-TR" baseline="0" dirty="0" smtClean="0"/>
          </a:p>
          <a:p>
            <a:endParaRPr lang="tr-TR" baseline="0" dirty="0" smtClean="0"/>
          </a:p>
          <a:p>
            <a:endParaRPr lang="tr-TR" dirty="0"/>
          </a:p>
        </p:txBody>
      </p:sp>
      <p:sp>
        <p:nvSpPr>
          <p:cNvPr id="4" name="Slayt Numarası Yer Tutucusu 3"/>
          <p:cNvSpPr>
            <a:spLocks noGrp="1"/>
          </p:cNvSpPr>
          <p:nvPr>
            <p:ph type="sldNum" sz="quarter" idx="10"/>
          </p:nvPr>
        </p:nvSpPr>
        <p:spPr/>
        <p:txBody>
          <a:bodyPr/>
          <a:lstStyle/>
          <a:p>
            <a:pPr lvl="0"/>
            <a:fld id="{877FEAC9-3284-47D6-A6FA-2ED6C2164F7C}" type="slidenum">
              <a:rPr lang="tr-TR" smtClean="0"/>
              <a:t>4</a:t>
            </a:fld>
            <a:endParaRPr lang="tr-TR"/>
          </a:p>
        </p:txBody>
      </p:sp>
    </p:spTree>
    <p:extLst>
      <p:ext uri="{BB962C8B-B14F-4D97-AF65-F5344CB8AC3E}">
        <p14:creationId xmlns:p14="http://schemas.microsoft.com/office/powerpoint/2010/main" val="1335485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r>
              <a:rPr lang="tr-TR" dirty="0" smtClean="0"/>
              <a:t>HAKKIMIZDA</a:t>
            </a:r>
          </a:p>
          <a:p>
            <a:r>
              <a:rPr lang="tr-TR" dirty="0" smtClean="0"/>
              <a:t>Ropart UK Limited, </a:t>
            </a:r>
            <a:r>
              <a:rPr lang="tr-TR" dirty="0" err="1" smtClean="0"/>
              <a:t>OEM'ler</a:t>
            </a:r>
            <a:r>
              <a:rPr lang="tr-TR" dirty="0" smtClean="0"/>
              <a:t> ve Kademe-1/2 tedarikçileri de dahil olmak üzere, Birleşik </a:t>
            </a:r>
            <a:r>
              <a:rPr lang="tr-TR" dirty="0" err="1" smtClean="0"/>
              <a:t>Krallık'taki</a:t>
            </a:r>
            <a:r>
              <a:rPr lang="tr-TR" dirty="0" smtClean="0"/>
              <a:t> otomotiv endüstrisi ile yakından bağlantılı lider bir danışmanlık ve temsil şirketidir.</a:t>
            </a:r>
          </a:p>
          <a:p>
            <a:r>
              <a:rPr lang="tr-TR" dirty="0" smtClean="0"/>
              <a:t>Müşterilerimize otomotiv endüstrisi boyunca uzun süreli ilişkiler kurmalarına yardımcı oluyoruz.</a:t>
            </a:r>
          </a:p>
          <a:p>
            <a:r>
              <a:rPr lang="tr-TR" dirty="0" smtClean="0"/>
              <a:t>Alanında geniş bir deneyime sahip olan İngiltere'de </a:t>
            </a:r>
            <a:r>
              <a:rPr lang="tr-TR" dirty="0" err="1" smtClean="0"/>
              <a:t>yerleşikiz</a:t>
            </a:r>
            <a:r>
              <a:rPr lang="tr-TR" dirty="0" smtClean="0"/>
              <a:t>,</a:t>
            </a:r>
          </a:p>
          <a:p>
            <a:r>
              <a:rPr lang="tr-TR" dirty="0" smtClean="0"/>
              <a:t>Müşterilerimize İngiltere pazarına girmeleri veya büyümeleri için geniş bir hizmet yelpazesi sunuyoruz</a:t>
            </a:r>
          </a:p>
          <a:p>
            <a:r>
              <a:rPr lang="tr-TR" dirty="0" smtClean="0"/>
              <a:t>İngiltere Otomotiv sektörü içinde geniş bir ağa sahibiz ve müşterilerimizin bu kişileri kullanmalarına yardımcı oluyoruz</a:t>
            </a:r>
          </a:p>
          <a:p>
            <a:endParaRPr lang="tr-TR" dirty="0" smtClean="0"/>
          </a:p>
          <a:p>
            <a:r>
              <a:rPr lang="tr-TR" dirty="0" smtClean="0"/>
              <a:t>HİZMETLER</a:t>
            </a:r>
          </a:p>
          <a:p>
            <a:r>
              <a:rPr lang="tr-TR" dirty="0" smtClean="0"/>
              <a:t>İŞ GELİŞTİRME</a:t>
            </a:r>
          </a:p>
          <a:p>
            <a:r>
              <a:rPr lang="tr-TR" dirty="0" smtClean="0"/>
              <a:t>Uzun soluklu ortaklıklar kurmak,</a:t>
            </a:r>
          </a:p>
          <a:p>
            <a:r>
              <a:rPr lang="tr-TR" dirty="0" smtClean="0"/>
              <a:t>Ekibinizle birlikte çalışarak çok sayıda fırsat sağlayın</a:t>
            </a:r>
          </a:p>
          <a:p>
            <a:r>
              <a:rPr lang="tr-TR" dirty="0" smtClean="0"/>
              <a:t>MÜHENDİSLİK DESTEĞİ</a:t>
            </a:r>
          </a:p>
          <a:p>
            <a:r>
              <a:rPr lang="tr-TR" dirty="0" smtClean="0"/>
              <a:t>Birleşik </a:t>
            </a:r>
            <a:r>
              <a:rPr lang="tr-TR" dirty="0" err="1" smtClean="0"/>
              <a:t>Krallık'ta</a:t>
            </a:r>
            <a:r>
              <a:rPr lang="tr-TR" dirty="0" smtClean="0"/>
              <a:t> yerleşik mühendisiniz olarak hareket edin, böylece yakın olmanın avantajlarından yararlanabilirsiniz.</a:t>
            </a:r>
          </a:p>
          <a:p>
            <a:r>
              <a:rPr lang="tr-TR" dirty="0" smtClean="0"/>
              <a:t>Erken tasarım aşamalarını dahil etmek için sizin adınıza mühendislik toplantısına katılın</a:t>
            </a:r>
          </a:p>
          <a:p>
            <a:r>
              <a:rPr lang="tr-TR" dirty="0" smtClean="0"/>
              <a:t>Aynı zamanda kaliteli mühendislik desteği</a:t>
            </a:r>
          </a:p>
          <a:p>
            <a:r>
              <a:rPr lang="tr-TR" dirty="0" smtClean="0"/>
              <a:t>İYİLEŞTİRME İLİŞKİLERİ</a:t>
            </a:r>
          </a:p>
          <a:p>
            <a:r>
              <a:rPr lang="tr-TR" dirty="0" smtClean="0"/>
              <a:t>Mevcut ilişkilerinizi sürdürmek ve geliştirmek için profesyonel temsil sağlayın</a:t>
            </a:r>
          </a:p>
          <a:p>
            <a:endParaRPr lang="tr-TR" dirty="0" smtClean="0"/>
          </a:p>
          <a:p>
            <a:r>
              <a:rPr lang="tr-TR" dirty="0" smtClean="0"/>
              <a:t>DÜNYA ÇAPINDA VARLIK</a:t>
            </a:r>
          </a:p>
          <a:p>
            <a:r>
              <a:rPr lang="tr-TR" dirty="0" smtClean="0"/>
              <a:t>Ropart Grubu olarak, aşağıdakilerin birleşik başarısından gurur duyuyoruz:</a:t>
            </a:r>
          </a:p>
          <a:p>
            <a:r>
              <a:rPr lang="tr-TR" dirty="0" smtClean="0"/>
              <a:t>• FRANSA , İNGİLTERE</a:t>
            </a:r>
            <a:r>
              <a:rPr lang="tr-TR" baseline="0" dirty="0" smtClean="0"/>
              <a:t> , ÇEK,SLOVAKYA , ALMANYA , ÇİN ve FAS </a:t>
            </a:r>
            <a:r>
              <a:rPr lang="tr-TR" dirty="0" smtClean="0"/>
              <a:t> ülkeleri </a:t>
            </a:r>
          </a:p>
          <a:p>
            <a:r>
              <a:rPr lang="tr-TR" dirty="0" smtClean="0"/>
              <a:t> xx tedarikçi ortakları </a:t>
            </a:r>
          </a:p>
          <a:p>
            <a:r>
              <a:rPr lang="tr-TR" dirty="0" smtClean="0"/>
              <a:t>Müşterimiz olarak, kuruluşunuz saygın ve güvenilir ekip üyelerimizle dünya çapındaki her büyük OEM müşterisinde koordineli bir stratejide temsil edilebilir.</a:t>
            </a:r>
          </a:p>
          <a:p>
            <a:r>
              <a:rPr lang="tr-TR" dirty="0" smtClean="0"/>
              <a:t>OEM alıcıları, kanıtlanmış tedarikçilerin global pazarından faydalanarak zaman çizelgelerini ve riski azaltabilir.</a:t>
            </a:r>
          </a:p>
          <a:p>
            <a:endParaRPr lang="tr-TR" dirty="0" smtClean="0"/>
          </a:p>
          <a:p>
            <a:endParaRPr lang="tr-TR" dirty="0" smtClean="0"/>
          </a:p>
          <a:p>
            <a:endParaRPr lang="tr-TR" dirty="0" smtClean="0"/>
          </a:p>
        </p:txBody>
      </p:sp>
      <p:sp>
        <p:nvSpPr>
          <p:cNvPr id="4" name="Slayt Numarası Yer Tutucusu 3"/>
          <p:cNvSpPr>
            <a:spLocks noGrp="1"/>
          </p:cNvSpPr>
          <p:nvPr>
            <p:ph type="sldNum" sz="quarter" idx="10"/>
          </p:nvPr>
        </p:nvSpPr>
        <p:spPr/>
        <p:txBody>
          <a:bodyPr/>
          <a:lstStyle/>
          <a:p>
            <a:pPr lvl="0"/>
            <a:fld id="{877FEAC9-3284-47D6-A6FA-2ED6C2164F7C}" type="slidenum">
              <a:rPr lang="tr-TR" smtClean="0"/>
              <a:t>5</a:t>
            </a:fld>
            <a:endParaRPr lang="tr-TR"/>
          </a:p>
        </p:txBody>
      </p:sp>
    </p:spTree>
    <p:extLst>
      <p:ext uri="{BB962C8B-B14F-4D97-AF65-F5344CB8AC3E}">
        <p14:creationId xmlns:p14="http://schemas.microsoft.com/office/powerpoint/2010/main" val="3682013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r>
              <a:rPr lang="tr-TR" dirty="0" smtClean="0"/>
              <a:t>Karşılıklı Fayda (Kazan - Kazan)</a:t>
            </a:r>
          </a:p>
          <a:p>
            <a:r>
              <a:rPr lang="tr-TR" dirty="0" smtClean="0"/>
              <a:t>Yurtdışı Tedarikçiler İçin</a:t>
            </a:r>
          </a:p>
          <a:p>
            <a:r>
              <a:rPr lang="tr-TR" dirty="0" smtClean="0"/>
              <a:t>Müşterileriniz, tedarikçileri olarak sizlerin gereksinimlerine karşı duyarlı ve duyarlı olmalarını ister. Coğrafya, zaman dilimleri, kültür ve dilden ayrıldığınızda bunu uzaktan yapmak zordur.</a:t>
            </a:r>
          </a:p>
          <a:p>
            <a:r>
              <a:rPr lang="tr-TR" dirty="0" smtClean="0"/>
              <a:t>Sizin için bu açığı kapatacak ve İngiltere'deki müşterilerin operasyonlarını ve davranışlarını derinlemesine anlayabilmeniz için organizasyonunuza bir </a:t>
            </a:r>
            <a:r>
              <a:rPr lang="tr-TR" dirty="0" err="1" smtClean="0"/>
              <a:t>arayüz</a:t>
            </a:r>
            <a:r>
              <a:rPr lang="tr-TR" dirty="0" smtClean="0"/>
              <a:t> sağlayacak, güvenilir ve müşteri odaklı bir takıma ihtiyacınız var. Bu, doğru zamanda, doğru kişilere, doğru zamanda doğru tepkileri verebileceğiniz anlamına gelir.</a:t>
            </a:r>
          </a:p>
          <a:p>
            <a:r>
              <a:rPr lang="tr-TR" dirty="0" smtClean="0"/>
              <a:t>İngiltere otomotiv endüstrisini içten dışa biliyoruz ve ağlarımız hiçbiri ikinci. Müşterilerinize yakın olmak, acil durumlarda yüz yüze hızlı tepki verir.</a:t>
            </a:r>
          </a:p>
          <a:p>
            <a:endParaRPr lang="tr-TR" dirty="0" smtClean="0"/>
          </a:p>
          <a:p>
            <a:r>
              <a:rPr lang="tr-TR" dirty="0" smtClean="0"/>
              <a:t>İngiltere </a:t>
            </a:r>
            <a:r>
              <a:rPr lang="tr-TR" dirty="0" err="1" smtClean="0"/>
              <a:t>OEM'leri</a:t>
            </a:r>
            <a:r>
              <a:rPr lang="tr-TR" dirty="0" smtClean="0"/>
              <a:t> için</a:t>
            </a:r>
          </a:p>
          <a:p>
            <a:r>
              <a:rPr lang="tr-TR" dirty="0" smtClean="0"/>
              <a:t>Yeni tedarik rotaları oluşturmak ve yeni tedarikçileri ortaya çıkarmak, özellikle yeni teknolojiler piyasaya sürülürken, satın alma ekipleri için oldukça zordur. Bizimle çalıştığınızda genişletilmiş global ağımıza erişim sağlayarak kaynak bulma kararlarınızda size daha hızlı bir yol sunar.</a:t>
            </a:r>
          </a:p>
          <a:p>
            <a:r>
              <a:rPr lang="tr-TR" dirty="0" smtClean="0"/>
              <a:t>Üstün markalarla çalışan olağanüstü bir mühendislik proje yöneticileri ekibi</a:t>
            </a:r>
          </a:p>
          <a:p>
            <a:r>
              <a:rPr lang="tr-TR" dirty="0" smtClean="0"/>
              <a:t>Global ağ</a:t>
            </a:r>
          </a:p>
          <a:p>
            <a:r>
              <a:rPr lang="tr-TR" dirty="0" smtClean="0"/>
              <a:t>kaynak</a:t>
            </a:r>
            <a:endParaRPr lang="tr-TR" dirty="0"/>
          </a:p>
        </p:txBody>
      </p:sp>
      <p:sp>
        <p:nvSpPr>
          <p:cNvPr id="4" name="Slayt Numarası Yer Tutucusu 3"/>
          <p:cNvSpPr>
            <a:spLocks noGrp="1"/>
          </p:cNvSpPr>
          <p:nvPr>
            <p:ph type="sldNum" sz="quarter" idx="10"/>
          </p:nvPr>
        </p:nvSpPr>
        <p:spPr/>
        <p:txBody>
          <a:bodyPr/>
          <a:lstStyle/>
          <a:p>
            <a:pPr lvl="0"/>
            <a:fld id="{877FEAC9-3284-47D6-A6FA-2ED6C2164F7C}" type="slidenum">
              <a:rPr lang="tr-TR" smtClean="0"/>
              <a:t>6</a:t>
            </a:fld>
            <a:endParaRPr lang="tr-TR"/>
          </a:p>
        </p:txBody>
      </p:sp>
    </p:spTree>
    <p:extLst>
      <p:ext uri="{BB962C8B-B14F-4D97-AF65-F5344CB8AC3E}">
        <p14:creationId xmlns:p14="http://schemas.microsoft.com/office/powerpoint/2010/main" val="3090966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r>
              <a:rPr lang="tr-TR" dirty="0" smtClean="0"/>
              <a:t>Hizmet</a:t>
            </a:r>
            <a:r>
              <a:rPr lang="tr-TR" baseline="0" dirty="0" smtClean="0"/>
              <a:t> Detayı</a:t>
            </a:r>
          </a:p>
          <a:p>
            <a:r>
              <a:rPr lang="tr-TR" baseline="0" dirty="0" smtClean="0"/>
              <a:t>Danışmanlık / Temsil</a:t>
            </a:r>
          </a:p>
          <a:p>
            <a:r>
              <a:rPr lang="tr-TR" baseline="0" dirty="0" smtClean="0"/>
              <a:t>Mümkün olan her bağlantıya erişebilmek için İngiltere pazarına olan rotanız emin ellerdedir. Ortağınız olarak, tecrübenin, ağın ve istekliliğin uluslararası pazarda başarı için çok önemli olduğuna inanıyoruz. Ağımız ve deneyimimiz, projelerinizi desteklemek için hemen hemen tüm bileşenlerin, sistemlerin veya hizmetlerin global seçeneklerini kolayca keşfetmenizi sağlar.</a:t>
            </a:r>
          </a:p>
          <a:p>
            <a:r>
              <a:rPr lang="tr-TR" baseline="0" dirty="0" smtClean="0"/>
              <a:t>Anahtar hesap yönetimi</a:t>
            </a:r>
          </a:p>
          <a:p>
            <a:r>
              <a:rPr lang="tr-TR" baseline="0" dirty="0" smtClean="0"/>
              <a:t>Kritik arz problemleri ve proje sorunları ile etkin bir şekilde ilgilenmek, müşterilerin gözünde 'büyük' ​​ve basitçe 'iyi' bir tedarikçi olmak arasındaki farkı yaratabilir. Müşterilerimize kritik arz sorunlarını en kısa sürede en aza indirgeme, itibarlarını koruma ve maliyetleri düşürme konusunda desteklemekteyiz.</a:t>
            </a:r>
          </a:p>
          <a:p>
            <a:r>
              <a:rPr lang="tr-TR" baseline="0" dirty="0" smtClean="0"/>
              <a:t>Sanayi anlayışı</a:t>
            </a:r>
          </a:p>
          <a:p>
            <a:r>
              <a:rPr lang="tr-TR" baseline="0" dirty="0" smtClean="0"/>
              <a:t>Etkili bir büyüme </a:t>
            </a:r>
            <a:r>
              <a:rPr lang="tr-TR" baseline="0" dirty="0" err="1" smtClean="0"/>
              <a:t>formülasyonunun</a:t>
            </a:r>
            <a:r>
              <a:rPr lang="tr-TR" baseline="0" dirty="0" smtClean="0"/>
              <a:t> bu değerli </a:t>
            </a:r>
            <a:r>
              <a:rPr lang="tr-TR" baseline="0" dirty="0" err="1" smtClean="0"/>
              <a:t>içgörüye</a:t>
            </a:r>
            <a:r>
              <a:rPr lang="tr-TR" baseline="0" dirty="0" smtClean="0"/>
              <a:t> ihtiyaç duyduğuna inandığımız için potansiyel hakkında kapsamlı bir genel bakış sunuyoruz.</a:t>
            </a:r>
          </a:p>
          <a:p>
            <a:r>
              <a:rPr lang="tr-TR" baseline="0" dirty="0" smtClean="0"/>
              <a:t>Birleşme ve Devralma Desteği</a:t>
            </a:r>
          </a:p>
          <a:p>
            <a:r>
              <a:rPr lang="tr-TR" baseline="0" dirty="0" smtClean="0"/>
              <a:t>Birleşme veya devralma yoluyla büyümek için önemli stratejik hamleler yapmak istiyorsanız, o zaman ticari deneyimimiz, endüstri bilgimiz ve piyasayı anlamanız size bu süreçte yardımcı olabilir. Bilgi Güçtür</a:t>
            </a:r>
          </a:p>
          <a:p>
            <a:endParaRPr lang="tr-TR" dirty="0"/>
          </a:p>
        </p:txBody>
      </p:sp>
      <p:sp>
        <p:nvSpPr>
          <p:cNvPr id="4" name="Slayt Numarası Yer Tutucusu 3"/>
          <p:cNvSpPr>
            <a:spLocks noGrp="1"/>
          </p:cNvSpPr>
          <p:nvPr>
            <p:ph type="sldNum" sz="quarter" idx="10"/>
          </p:nvPr>
        </p:nvSpPr>
        <p:spPr/>
        <p:txBody>
          <a:bodyPr/>
          <a:lstStyle/>
          <a:p>
            <a:pPr lvl="0"/>
            <a:fld id="{877FEAC9-3284-47D6-A6FA-2ED6C2164F7C}" type="slidenum">
              <a:rPr lang="tr-TR" smtClean="0"/>
              <a:t>7</a:t>
            </a:fld>
            <a:endParaRPr lang="tr-TR"/>
          </a:p>
        </p:txBody>
      </p:sp>
    </p:spTree>
    <p:extLst>
      <p:ext uri="{BB962C8B-B14F-4D97-AF65-F5344CB8AC3E}">
        <p14:creationId xmlns:p14="http://schemas.microsoft.com/office/powerpoint/2010/main" val="478424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p:cNvSpPr txBox="1">
            <a:spLocks noGrp="1"/>
          </p:cNvSpPr>
          <p:nvPr>
            <p:ph type="dt" sz="half" idx="7"/>
          </p:nvPr>
        </p:nvSpPr>
        <p:spPr/>
        <p:txBody>
          <a:bodyPr/>
          <a:lstStyle>
            <a:lvl1pPr>
              <a:defRPr/>
            </a:lvl1pPr>
          </a:lstStyle>
          <a:p>
            <a:pPr lvl="0"/>
            <a:fld id="{D9BFE78D-E649-42AF-81CA-6FD25D5BB9BA}" type="datetime1">
              <a:rPr lang="en-GB"/>
              <a:pPr lvl="0"/>
              <a:t>06/12/2019</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B8AB7AAE-7A57-4C91-A783-5CD519E87BDE}" type="slidenum">
              <a:t>‹#›</a:t>
            </a:fld>
            <a:endParaRPr lang="en-GB"/>
          </a:p>
        </p:txBody>
      </p:sp>
    </p:spTree>
    <p:extLst>
      <p:ext uri="{BB962C8B-B14F-4D97-AF65-F5344CB8AC3E}">
        <p14:creationId xmlns:p14="http://schemas.microsoft.com/office/powerpoint/2010/main" val="2919202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847035C1-B27F-4FA5-83C2-F5DA7564290B}" type="datetime1">
              <a:rPr lang="en-GB"/>
              <a:pPr lvl="0"/>
              <a:t>06/12/2019</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E1663AF0-A576-4D8F-8787-418745B28E35}" type="slidenum">
              <a:t>‹#›</a:t>
            </a:fld>
            <a:endParaRPr lang="en-GB"/>
          </a:p>
        </p:txBody>
      </p:sp>
    </p:spTree>
    <p:extLst>
      <p:ext uri="{BB962C8B-B14F-4D97-AF65-F5344CB8AC3E}">
        <p14:creationId xmlns:p14="http://schemas.microsoft.com/office/powerpoint/2010/main" val="4089276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295E0054-CC34-4272-91B3-A411AAFB0C3A}" type="datetime1">
              <a:rPr lang="en-GB"/>
              <a:pPr lvl="0"/>
              <a:t>06/12/2019</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C59F6C0E-5B94-40A5-9AD7-04E6824476DA}" type="slidenum">
              <a:t>‹#›</a:t>
            </a:fld>
            <a:endParaRPr lang="en-GB"/>
          </a:p>
        </p:txBody>
      </p:sp>
    </p:spTree>
    <p:extLst>
      <p:ext uri="{BB962C8B-B14F-4D97-AF65-F5344CB8AC3E}">
        <p14:creationId xmlns:p14="http://schemas.microsoft.com/office/powerpoint/2010/main" val="1630102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2_Title Slide">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a:solidFill>
            <a:schemeClr val="bg1">
              <a:lumMod val="65000"/>
            </a:schemeClr>
          </a:solidFill>
          <a:ln>
            <a:noFill/>
          </a:ln>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US" dirty="0" smtClean="0"/>
              <a:t>Click insert + pictures</a:t>
            </a:r>
            <a:endParaRPr lang="en-GB" dirty="0" smtClean="0"/>
          </a:p>
        </p:txBody>
      </p:sp>
      <p:sp>
        <p:nvSpPr>
          <p:cNvPr id="5" name="Text Placeholder 4"/>
          <p:cNvSpPr>
            <a:spLocks noGrp="1"/>
          </p:cNvSpPr>
          <p:nvPr>
            <p:ph type="body" sz="quarter" idx="10" hasCustomPrompt="1"/>
          </p:nvPr>
        </p:nvSpPr>
        <p:spPr>
          <a:xfrm>
            <a:off x="3815389" y="2197769"/>
            <a:ext cx="4567238" cy="408745"/>
          </a:xfrm>
        </p:spPr>
        <p:txBody>
          <a:bodyPr lIns="0" tIns="0" rIns="0" bIns="0">
            <a:noAutofit/>
          </a:bodyPr>
          <a:lstStyle>
            <a:lvl1pPr marL="0" indent="0" algn="ctr">
              <a:buNone/>
              <a:defRPr sz="3600" b="0">
                <a:solidFill>
                  <a:schemeClr val="accent1"/>
                </a:solidFill>
              </a:defRPr>
            </a:lvl1pPr>
          </a:lstStyle>
          <a:p>
            <a:pPr lvl="0"/>
            <a:r>
              <a:rPr lang="en-GB" dirty="0" smtClean="0"/>
              <a:t>Click to edit Master title style</a:t>
            </a:r>
            <a:endParaRPr lang="en-GB" dirty="0"/>
          </a:p>
        </p:txBody>
      </p:sp>
      <p:sp>
        <p:nvSpPr>
          <p:cNvPr id="6" name="Text Placeholder 5"/>
          <p:cNvSpPr>
            <a:spLocks noGrp="1"/>
          </p:cNvSpPr>
          <p:nvPr>
            <p:ph type="body" sz="quarter" idx="11" hasCustomPrompt="1"/>
          </p:nvPr>
        </p:nvSpPr>
        <p:spPr>
          <a:xfrm>
            <a:off x="4618997" y="3523416"/>
            <a:ext cx="2947989" cy="1609725"/>
          </a:xfrm>
        </p:spPr>
        <p:txBody>
          <a:bodyPr lIns="0" tIns="0" rIns="0" bIns="0">
            <a:normAutofit/>
          </a:bodyPr>
          <a:lstStyle>
            <a:lvl1pPr marL="0" indent="0" algn="ctr">
              <a:lnSpc>
                <a:spcPts val="2100"/>
              </a:lnSpc>
              <a:buNone/>
              <a:defRPr sz="1100">
                <a:solidFill>
                  <a:schemeClr val="bg1">
                    <a:lumMod val="50000"/>
                  </a:schemeClr>
                </a:solidFill>
              </a:defRPr>
            </a:lvl1pPr>
          </a:lstStyle>
          <a:p>
            <a:pPr lvl="0"/>
            <a:r>
              <a:rPr lang="en-US" dirty="0" err="1" smtClean="0"/>
              <a:t>consecttctturka</a:t>
            </a:r>
            <a:r>
              <a:rPr lang="en-US" dirty="0" smtClean="0"/>
              <a:t> </a:t>
            </a:r>
            <a:r>
              <a:rPr lang="en-US" dirty="0" err="1" smtClean="0"/>
              <a:t>simanuk</a:t>
            </a:r>
            <a:r>
              <a:rPr lang="en-US" dirty="0" smtClean="0"/>
              <a:t> hem </a:t>
            </a:r>
            <a:r>
              <a:rPr lang="en-US" dirty="0" err="1" smtClean="0"/>
              <a:t>barakaectturraka</a:t>
            </a:r>
            <a:r>
              <a:rPr lang="en-US" dirty="0" smtClean="0"/>
              <a:t> </a:t>
            </a:r>
            <a:r>
              <a:rPr lang="en-US" dirty="0" err="1" smtClean="0"/>
              <a:t>simanukrakachem</a:t>
            </a:r>
            <a:r>
              <a:rPr lang="en-US" dirty="0" smtClean="0"/>
              <a:t> tom </a:t>
            </a:r>
            <a:r>
              <a:rPr lang="en-US" dirty="0" err="1" smtClean="0"/>
              <a:t>exercitationem</a:t>
            </a:r>
            <a:r>
              <a:rPr lang="en-US" dirty="0" smtClean="0"/>
              <a:t> </a:t>
            </a:r>
            <a:r>
              <a:rPr lang="en-US" dirty="0" err="1" smtClean="0"/>
              <a:t>ullam</a:t>
            </a:r>
            <a:r>
              <a:rPr lang="en-US" dirty="0" smtClean="0"/>
              <a:t> </a:t>
            </a:r>
            <a:r>
              <a:rPr lang="en-US" dirty="0" err="1" smtClean="0"/>
              <a:t>corporis</a:t>
            </a:r>
            <a:r>
              <a:rPr lang="en-US" dirty="0" smtClean="0"/>
              <a:t> </a:t>
            </a:r>
            <a:r>
              <a:rPr lang="en-US" dirty="0" err="1" smtClean="0"/>
              <a:t>suscipit</a:t>
            </a:r>
            <a:r>
              <a:rPr lang="en-US" dirty="0" smtClean="0"/>
              <a:t> </a:t>
            </a:r>
            <a:r>
              <a:rPr lang="en-US" dirty="0" err="1" smtClean="0"/>
              <a:t>laboriosam</a:t>
            </a:r>
            <a:r>
              <a:rPr lang="en-US" dirty="0" smtClean="0"/>
              <a:t>, nisi </a:t>
            </a:r>
            <a:r>
              <a:rPr lang="en-US" dirty="0" err="1" smtClean="0"/>
              <a:t>ut</a:t>
            </a:r>
            <a:r>
              <a:rPr lang="en-US" dirty="0" smtClean="0"/>
              <a:t> </a:t>
            </a:r>
            <a:r>
              <a:rPr lang="en-US" dirty="0" err="1" smtClean="0"/>
              <a:t>aliquid</a:t>
            </a:r>
            <a:r>
              <a:rPr lang="en-US" dirty="0" smtClean="0"/>
              <a:t> ex </a:t>
            </a:r>
            <a:r>
              <a:rPr lang="en-US" dirty="0" err="1" smtClean="0"/>
              <a:t>ea</a:t>
            </a:r>
            <a:r>
              <a:rPr lang="en-US" dirty="0" smtClean="0"/>
              <a:t> </a:t>
            </a:r>
            <a:r>
              <a:rPr lang="en-US" dirty="0" err="1" smtClean="0"/>
              <a:t>commodi</a:t>
            </a:r>
            <a:r>
              <a:rPr lang="en-US" dirty="0" smtClean="0"/>
              <a:t> </a:t>
            </a:r>
            <a:r>
              <a:rPr lang="en-US" dirty="0" err="1" smtClean="0"/>
              <a:t>consequatur</a:t>
            </a:r>
            <a:r>
              <a:rPr lang="en-US" dirty="0" smtClean="0"/>
              <a:t> </a:t>
            </a:r>
            <a:r>
              <a:rPr lang="en-US" dirty="0" err="1" smtClean="0"/>
              <a:t>Quis</a:t>
            </a:r>
            <a:r>
              <a:rPr lang="en-US" dirty="0" smtClean="0"/>
              <a:t> au vela </a:t>
            </a:r>
            <a:r>
              <a:rPr lang="en-US" dirty="0" err="1" smtClean="0"/>
              <a:t>voluptate</a:t>
            </a:r>
            <a:r>
              <a:rPr lang="en-US" dirty="0" smtClean="0"/>
              <a:t> </a:t>
            </a:r>
            <a:r>
              <a:rPr lang="en-US" dirty="0" err="1" smtClean="0"/>
              <a:t>akutidak</a:t>
            </a:r>
            <a:r>
              <a:rPr lang="en-US" dirty="0" smtClean="0"/>
              <a:t> </a:t>
            </a:r>
          </a:p>
        </p:txBody>
      </p:sp>
    </p:spTree>
    <p:extLst>
      <p:ext uri="{BB962C8B-B14F-4D97-AF65-F5344CB8AC3E}">
        <p14:creationId xmlns:p14="http://schemas.microsoft.com/office/powerpoint/2010/main" val="219462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26E8ACE2-3BC1-4738-9D80-66294E856A53}" type="datetime1">
              <a:rPr lang="en-GB"/>
              <a:pPr lvl="0"/>
              <a:t>06/12/2019</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5DF3FDAC-33AB-4040-8552-56E3CAF38829}" type="slidenum">
              <a:t>‹#›</a:t>
            </a:fld>
            <a:endParaRPr lang="en-GB"/>
          </a:p>
        </p:txBody>
      </p:sp>
    </p:spTree>
    <p:extLst>
      <p:ext uri="{BB962C8B-B14F-4D97-AF65-F5344CB8AC3E}">
        <p14:creationId xmlns:p14="http://schemas.microsoft.com/office/powerpoint/2010/main" val="870172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FCF757D1-0DCD-4D77-9588-C600F7D068F0}" type="datetime1">
              <a:rPr lang="en-GB"/>
              <a:pPr lvl="0"/>
              <a:t>06/12/2019</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E453728E-E4A8-4619-979E-8D59AEA474EC}" type="slidenum">
              <a:t>‹#›</a:t>
            </a:fld>
            <a:endParaRPr lang="en-GB"/>
          </a:p>
        </p:txBody>
      </p:sp>
    </p:spTree>
    <p:extLst>
      <p:ext uri="{BB962C8B-B14F-4D97-AF65-F5344CB8AC3E}">
        <p14:creationId xmlns:p14="http://schemas.microsoft.com/office/powerpoint/2010/main" val="2178410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txBox="1">
            <a:spLocks noGrp="1"/>
          </p:cNvSpPr>
          <p:nvPr>
            <p:ph type="dt" sz="half" idx="7"/>
          </p:nvPr>
        </p:nvSpPr>
        <p:spPr/>
        <p:txBody>
          <a:bodyPr/>
          <a:lstStyle>
            <a:lvl1pPr>
              <a:defRPr/>
            </a:lvl1pPr>
          </a:lstStyle>
          <a:p>
            <a:pPr lvl="0"/>
            <a:fld id="{3B4868BC-E6AB-4505-A901-0B60468FA0FC}" type="datetime1">
              <a:rPr lang="en-GB"/>
              <a:pPr lvl="0"/>
              <a:t>06/12/2019</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A022DACB-BBD2-41E6-82FC-132792262EF2}" type="slidenum">
              <a:t>‹#›</a:t>
            </a:fld>
            <a:endParaRPr lang="en-GB"/>
          </a:p>
        </p:txBody>
      </p:sp>
    </p:spTree>
    <p:extLst>
      <p:ext uri="{BB962C8B-B14F-4D97-AF65-F5344CB8AC3E}">
        <p14:creationId xmlns:p14="http://schemas.microsoft.com/office/powerpoint/2010/main" val="680607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txBox="1">
            <a:spLocks noGrp="1"/>
          </p:cNvSpPr>
          <p:nvPr>
            <p:ph type="dt" sz="half" idx="7"/>
          </p:nvPr>
        </p:nvSpPr>
        <p:spPr/>
        <p:txBody>
          <a:bodyPr/>
          <a:lstStyle>
            <a:lvl1pPr>
              <a:defRPr/>
            </a:lvl1pPr>
          </a:lstStyle>
          <a:p>
            <a:pPr lvl="0"/>
            <a:fld id="{FB61DD27-C240-4789-8AE2-FC362C628BDE}" type="datetime1">
              <a:rPr lang="en-GB"/>
              <a:pPr lvl="0"/>
              <a:t>06/12/2019</a:t>
            </a:fld>
            <a:endParaRPr lang="en-GB"/>
          </a:p>
        </p:txBody>
      </p:sp>
      <p:sp>
        <p:nvSpPr>
          <p:cNvPr id="8" name="Footer Placeholder 7"/>
          <p:cNvSpPr txBox="1">
            <a:spLocks noGrp="1"/>
          </p:cNvSpPr>
          <p:nvPr>
            <p:ph type="ftr" sz="quarter" idx="9"/>
          </p:nvPr>
        </p:nvSpPr>
        <p:spPr/>
        <p:txBody>
          <a:bodyPr/>
          <a:lstStyle>
            <a:lvl1pPr>
              <a:defRPr/>
            </a:lvl1pPr>
          </a:lstStyle>
          <a:p>
            <a:pPr lvl="0"/>
            <a:endParaRPr lang="en-GB"/>
          </a:p>
        </p:txBody>
      </p:sp>
      <p:sp>
        <p:nvSpPr>
          <p:cNvPr id="9" name="Slide Number Placeholder 8"/>
          <p:cNvSpPr txBox="1">
            <a:spLocks noGrp="1"/>
          </p:cNvSpPr>
          <p:nvPr>
            <p:ph type="sldNum" sz="quarter" idx="8"/>
          </p:nvPr>
        </p:nvSpPr>
        <p:spPr/>
        <p:txBody>
          <a:bodyPr/>
          <a:lstStyle>
            <a:lvl1pPr>
              <a:defRPr/>
            </a:lvl1pPr>
          </a:lstStyle>
          <a:p>
            <a:pPr lvl="0"/>
            <a:fld id="{7EBA61AF-E23B-4290-847F-4332337A238B}" type="slidenum">
              <a:t>‹#›</a:t>
            </a:fld>
            <a:endParaRPr lang="en-GB"/>
          </a:p>
        </p:txBody>
      </p:sp>
    </p:spTree>
    <p:extLst>
      <p:ext uri="{BB962C8B-B14F-4D97-AF65-F5344CB8AC3E}">
        <p14:creationId xmlns:p14="http://schemas.microsoft.com/office/powerpoint/2010/main" val="57033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p:cNvSpPr txBox="1">
            <a:spLocks noGrp="1"/>
          </p:cNvSpPr>
          <p:nvPr>
            <p:ph type="dt" sz="half" idx="7"/>
          </p:nvPr>
        </p:nvSpPr>
        <p:spPr/>
        <p:txBody>
          <a:bodyPr/>
          <a:lstStyle>
            <a:lvl1pPr>
              <a:defRPr/>
            </a:lvl1pPr>
          </a:lstStyle>
          <a:p>
            <a:pPr lvl="0"/>
            <a:fld id="{8F80D52B-C526-4116-8A56-3B89F969C79D}" type="datetime1">
              <a:rPr lang="en-GB"/>
              <a:pPr lvl="0"/>
              <a:t>06/12/2019</a:t>
            </a:fld>
            <a:endParaRPr lang="en-GB"/>
          </a:p>
        </p:txBody>
      </p:sp>
      <p:sp>
        <p:nvSpPr>
          <p:cNvPr id="4" name="Footer Placeholder 3"/>
          <p:cNvSpPr txBox="1">
            <a:spLocks noGrp="1"/>
          </p:cNvSpPr>
          <p:nvPr>
            <p:ph type="ftr" sz="quarter" idx="9"/>
          </p:nvPr>
        </p:nvSpPr>
        <p:spPr/>
        <p:txBody>
          <a:bodyPr/>
          <a:lstStyle>
            <a:lvl1pPr>
              <a:defRPr/>
            </a:lvl1pPr>
          </a:lstStyle>
          <a:p>
            <a:pPr lvl="0"/>
            <a:endParaRPr lang="en-GB"/>
          </a:p>
        </p:txBody>
      </p:sp>
      <p:sp>
        <p:nvSpPr>
          <p:cNvPr id="5" name="Slide Number Placeholder 4"/>
          <p:cNvSpPr txBox="1">
            <a:spLocks noGrp="1"/>
          </p:cNvSpPr>
          <p:nvPr>
            <p:ph type="sldNum" sz="quarter" idx="8"/>
          </p:nvPr>
        </p:nvSpPr>
        <p:spPr/>
        <p:txBody>
          <a:bodyPr/>
          <a:lstStyle>
            <a:lvl1pPr>
              <a:defRPr/>
            </a:lvl1pPr>
          </a:lstStyle>
          <a:p>
            <a:pPr lvl="0"/>
            <a:fld id="{76A62D9D-2597-4069-B3F3-B4AA028C37D2}" type="slidenum">
              <a:t>‹#›</a:t>
            </a:fld>
            <a:endParaRPr lang="en-GB"/>
          </a:p>
        </p:txBody>
      </p:sp>
    </p:spTree>
    <p:extLst>
      <p:ext uri="{BB962C8B-B14F-4D97-AF65-F5344CB8AC3E}">
        <p14:creationId xmlns:p14="http://schemas.microsoft.com/office/powerpoint/2010/main" val="223273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CF5F395B-B410-49F8-BAF1-6E3D2FC262C2}" type="datetime1">
              <a:rPr lang="en-GB"/>
              <a:pPr lvl="0"/>
              <a:t>06/12/2019</a:t>
            </a:fld>
            <a:endParaRPr lang="en-GB"/>
          </a:p>
        </p:txBody>
      </p:sp>
      <p:sp>
        <p:nvSpPr>
          <p:cNvPr id="3" name="Footer Placeholder 2"/>
          <p:cNvSpPr txBox="1">
            <a:spLocks noGrp="1"/>
          </p:cNvSpPr>
          <p:nvPr>
            <p:ph type="ftr" sz="quarter" idx="9"/>
          </p:nvPr>
        </p:nvSpPr>
        <p:spPr/>
        <p:txBody>
          <a:bodyPr/>
          <a:lstStyle>
            <a:lvl1pPr>
              <a:defRPr/>
            </a:lvl1pPr>
          </a:lstStyle>
          <a:p>
            <a:pPr lvl="0"/>
            <a:endParaRPr lang="en-GB"/>
          </a:p>
        </p:txBody>
      </p:sp>
      <p:sp>
        <p:nvSpPr>
          <p:cNvPr id="4" name="Slide Number Placeholder 3"/>
          <p:cNvSpPr txBox="1">
            <a:spLocks noGrp="1"/>
          </p:cNvSpPr>
          <p:nvPr>
            <p:ph type="sldNum" sz="quarter" idx="8"/>
          </p:nvPr>
        </p:nvSpPr>
        <p:spPr/>
        <p:txBody>
          <a:bodyPr/>
          <a:lstStyle>
            <a:lvl1pPr>
              <a:defRPr/>
            </a:lvl1pPr>
          </a:lstStyle>
          <a:p>
            <a:pPr lvl="0"/>
            <a:fld id="{AE3789D8-E363-4936-B2CD-A4DA9EB1B000}" type="slidenum">
              <a:t>‹#›</a:t>
            </a:fld>
            <a:endParaRPr lang="en-GB"/>
          </a:p>
        </p:txBody>
      </p:sp>
    </p:spTree>
    <p:extLst>
      <p:ext uri="{BB962C8B-B14F-4D97-AF65-F5344CB8AC3E}">
        <p14:creationId xmlns:p14="http://schemas.microsoft.com/office/powerpoint/2010/main" val="637378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318C45FD-CAA0-41D6-BB41-9C1E7CD5069E}" type="datetime1">
              <a:rPr lang="en-GB"/>
              <a:pPr lvl="0"/>
              <a:t>06/12/2019</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B5736CAD-885E-4629-BD87-C9AD89B951F8}" type="slidenum">
              <a:t>‹#›</a:t>
            </a:fld>
            <a:endParaRPr lang="en-GB"/>
          </a:p>
        </p:txBody>
      </p:sp>
    </p:spTree>
    <p:extLst>
      <p:ext uri="{BB962C8B-B14F-4D97-AF65-F5344CB8AC3E}">
        <p14:creationId xmlns:p14="http://schemas.microsoft.com/office/powerpoint/2010/main" val="1946354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CB169FE1-AF9C-4E25-BC07-67284B55DA5B}" type="datetime1">
              <a:rPr lang="en-GB"/>
              <a:pPr lvl="0"/>
              <a:t>06/12/2019</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CF889BBA-86A3-43BB-B954-9CE8A12F5156}" type="slidenum">
              <a:t>‹#›</a:t>
            </a:fld>
            <a:endParaRPr lang="en-GB"/>
          </a:p>
        </p:txBody>
      </p:sp>
    </p:spTree>
    <p:extLst>
      <p:ext uri="{BB962C8B-B14F-4D97-AF65-F5344CB8AC3E}">
        <p14:creationId xmlns:p14="http://schemas.microsoft.com/office/powerpoint/2010/main" val="4053623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255B9836-FC98-44CA-8F78-D2D926A757D9}" type="datetime1">
              <a:rPr lang="en-GB"/>
              <a:pPr lvl="0"/>
              <a:t>06/12/2019</a:t>
            </a:fld>
            <a:endParaRPr lang="en-GB"/>
          </a:p>
        </p:txBody>
      </p:sp>
      <p:sp>
        <p:nvSpPr>
          <p:cNvPr id="5" name="Footer Placeholder 4"/>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C9A3654F-BEA6-464B-8C70-E3968571C41A}"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3" name="Subtitle 2"/>
          <p:cNvSpPr txBox="1">
            <a:spLocks noGrp="1"/>
          </p:cNvSpPr>
          <p:nvPr>
            <p:ph type="subTitle" idx="1"/>
          </p:nvPr>
        </p:nvSpPr>
        <p:spPr>
          <a:xfrm>
            <a:off x="1475921" y="2341277"/>
            <a:ext cx="9144000" cy="1655758"/>
          </a:xfrm>
        </p:spPr>
        <p:txBody>
          <a:bodyPr>
            <a:normAutofit/>
          </a:bodyPr>
          <a:lstStyle/>
          <a:p>
            <a:r>
              <a:rPr lang="tr-TR" sz="6000" dirty="0">
                <a:solidFill>
                  <a:srgbClr val="FB6103"/>
                </a:solidFill>
                <a:latin typeface="Agency FB" panose="020B0503020202020204" pitchFamily="34" charset="0"/>
              </a:rPr>
              <a:t>OF</a:t>
            </a:r>
            <a:r>
              <a:rPr lang="tr-TR" sz="6000" dirty="0">
                <a:solidFill>
                  <a:schemeClr val="tx2">
                    <a:lumMod val="75000"/>
                  </a:schemeClr>
                </a:solidFill>
                <a:latin typeface="Agency FB" panose="020B0503020202020204" pitchFamily="34" charset="0"/>
              </a:rPr>
              <a:t>FICE UK</a:t>
            </a:r>
          </a:p>
          <a:p>
            <a:endParaRPr lang="tr-TR" sz="6000" dirty="0"/>
          </a:p>
        </p:txBody>
      </p:sp>
      <p:sp>
        <p:nvSpPr>
          <p:cNvPr id="4" name="Alt Başlık 1"/>
          <p:cNvSpPr txBox="1">
            <a:spLocks/>
          </p:cNvSpPr>
          <p:nvPr/>
        </p:nvSpPr>
        <p:spPr>
          <a:xfrm>
            <a:off x="1475921" y="328749"/>
            <a:ext cx="9144000" cy="1084817"/>
          </a:xfrm>
          <a:prstGeom prst="rect">
            <a:avLst/>
          </a:prstGeom>
          <a:noFill/>
          <a:ln>
            <a:noFill/>
          </a:ln>
        </p:spPr>
        <p:txBody>
          <a:bodyPr vert="horz" wrap="square" lIns="91440" tIns="45720" rIns="91440" bIns="45720" anchor="t" anchorCtr="1" compatLnSpc="1">
            <a:noAutofit/>
          </a:bodyPr>
          <a:lstStyle>
            <a:lvl1pPr marL="0" marR="0" lvl="0" indent="0" algn="ctr" defTabSz="914400" rtl="0" fontAlgn="auto" hangingPunct="1">
              <a:lnSpc>
                <a:spcPct val="90000"/>
              </a:lnSpc>
              <a:spcBef>
                <a:spcPts val="1000"/>
              </a:spcBef>
              <a:spcAft>
                <a:spcPts val="0"/>
              </a:spcAft>
              <a:buSzPct val="100000"/>
              <a:buFont typeface="Arial" pitchFamily="34"/>
              <a:buNone/>
              <a:tabLst/>
              <a:defRPr lang="en-US" sz="24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7200" dirty="0" smtClean="0">
                <a:solidFill>
                  <a:srgbClr val="FB6103"/>
                </a:solidFill>
                <a:latin typeface="Agency FB" panose="020B0503020202020204" pitchFamily="34" charset="0"/>
              </a:rPr>
              <a:t>RO</a:t>
            </a:r>
            <a:r>
              <a:rPr lang="tr-TR" sz="7200" dirty="0" smtClean="0">
                <a:solidFill>
                  <a:schemeClr val="tx2">
                    <a:lumMod val="75000"/>
                  </a:schemeClr>
                </a:solidFill>
                <a:latin typeface="Agency FB" panose="020B0503020202020204" pitchFamily="34" charset="0"/>
              </a:rPr>
              <a:t>PART GROUP</a:t>
            </a:r>
            <a:endParaRPr lang="tr-TR" sz="7200" dirty="0">
              <a:solidFill>
                <a:schemeClr val="tx2">
                  <a:lumMod val="75000"/>
                </a:schemeClr>
              </a:solidFill>
              <a:latin typeface="Agency FB" panose="020B0503020202020204" pitchFamily="34" charset="0"/>
            </a:endParaRPr>
          </a:p>
        </p:txBody>
      </p:sp>
      <p:sp>
        <p:nvSpPr>
          <p:cNvPr id="8" name="Text Placeholder 5"/>
          <p:cNvSpPr txBox="1">
            <a:spLocks/>
          </p:cNvSpPr>
          <p:nvPr/>
        </p:nvSpPr>
        <p:spPr>
          <a:xfrm>
            <a:off x="4851400" y="5700912"/>
            <a:ext cx="2489200" cy="634573"/>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1"/>
                </a:solidFill>
                <a:latin typeface="Kontrapunkt Bob Light"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ontrapunkt Bob Light"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ontrapunkt Bob Light"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ontrapunkt Bob Light"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ontrapunkt Bob Light"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smtClean="0">
                <a:ln>
                  <a:noFill/>
                </a:ln>
                <a:solidFill>
                  <a:srgbClr val="59C2D1"/>
                </a:solidFill>
                <a:effectLst/>
                <a:uLnTx/>
                <a:uFillTx/>
                <a:latin typeface="Kontrapunkt Bob Light" panose="02000000000000000000" pitchFamily="50" charset="0"/>
                <a:ea typeface="+mn-ea"/>
                <a:cs typeface="+mn-cs"/>
              </a:rPr>
              <a:t>Mr. </a:t>
            </a:r>
            <a:r>
              <a:rPr kumimoji="0" lang="tr-TR" sz="1600" b="0" i="0" u="none" strike="noStrike" kern="1200" cap="none" spc="0" normalizeH="0" baseline="0" noProof="0" dirty="0" smtClean="0">
                <a:ln>
                  <a:noFill/>
                </a:ln>
                <a:solidFill>
                  <a:srgbClr val="59C2D1"/>
                </a:solidFill>
                <a:effectLst/>
                <a:uLnTx/>
                <a:uFillTx/>
                <a:ea typeface="+mn-ea"/>
                <a:cs typeface="+mn-cs"/>
              </a:rPr>
              <a:t>Bayram Ali </a:t>
            </a:r>
            <a:r>
              <a:rPr kumimoji="0" lang="tr-TR" sz="1600" b="0" i="0" u="none" strike="noStrike" kern="1200" cap="none" spc="0" normalizeH="0" baseline="0" noProof="0" dirty="0" smtClean="0">
                <a:ln>
                  <a:noFill/>
                </a:ln>
                <a:solidFill>
                  <a:srgbClr val="59C2D1"/>
                </a:solidFill>
                <a:effectLst/>
                <a:uLnTx/>
                <a:uFillTx/>
                <a:ea typeface="+mn-ea"/>
                <a:cs typeface="+mn-cs"/>
              </a:rPr>
              <a:t>OZDEMIR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tr-TR" dirty="0" err="1" smtClean="0">
                <a:solidFill>
                  <a:srgbClr val="59C2D1"/>
                </a:solidFill>
                <a:latin typeface="Kontrapunkt Bob Light" panose="02000000000000000000" pitchFamily="50" charset="0"/>
              </a:rPr>
              <a:t>Mr</a:t>
            </a:r>
            <a:r>
              <a:rPr lang="tr-TR" dirty="0" smtClean="0">
                <a:solidFill>
                  <a:srgbClr val="59C2D1"/>
                </a:solidFill>
                <a:latin typeface="Kontrapunkt Bob Light" panose="02000000000000000000" pitchFamily="50" charset="0"/>
              </a:rPr>
              <a:t>. Mesut OZGUR</a:t>
            </a:r>
            <a:endParaRPr kumimoji="0" lang="en-GB" sz="1600" b="0" i="0" u="none" strike="noStrike" kern="1200" cap="none" spc="0" normalizeH="0" baseline="0" noProof="0" dirty="0">
              <a:ln>
                <a:noFill/>
              </a:ln>
              <a:solidFill>
                <a:srgbClr val="59C2D1"/>
              </a:solidFill>
              <a:effectLst/>
              <a:uLnTx/>
              <a:uFillTx/>
              <a:latin typeface="Kontrapunkt Bob Light" panose="02000000000000000000" pitchFamily="50" charset="0"/>
              <a:ea typeface="+mn-ea"/>
              <a:cs typeface="+mn-cs"/>
            </a:endParaRPr>
          </a:p>
        </p:txBody>
      </p:sp>
      <p:sp>
        <p:nvSpPr>
          <p:cNvPr id="9" name="Subtitle 4"/>
          <p:cNvSpPr txBox="1">
            <a:spLocks/>
          </p:cNvSpPr>
          <p:nvPr/>
        </p:nvSpPr>
        <p:spPr>
          <a:xfrm>
            <a:off x="5252356" y="5325683"/>
            <a:ext cx="1705429" cy="3228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bg1">
                    <a:lumMod val="50000"/>
                  </a:schemeClr>
                </a:solidFill>
                <a:latin typeface="Lato" panose="020F050202020403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Lato" panose="020F050202020403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panose="020F050202020403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solidFill>
                  <a:srgbClr val="59C2D1"/>
                </a:solidFill>
                <a:latin typeface="Kontrapunkt Bob Light" panose="02000000000000000000" pitchFamily="50" charset="0"/>
              </a:rPr>
              <a:t>Presented by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dissolv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dissolve">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sim Yer Tutucusu 1"/>
          <p:cNvSpPr>
            <a:spLocks noGrp="1"/>
          </p:cNvSpPr>
          <p:nvPr>
            <p:ph type="pic" sz="quarter" idx="14"/>
          </p:nvPr>
        </p:nvSpPr>
        <p:spPr/>
      </p:sp>
      <p:sp>
        <p:nvSpPr>
          <p:cNvPr id="3" name="Metin Yer Tutucusu 2"/>
          <p:cNvSpPr>
            <a:spLocks noGrp="1"/>
          </p:cNvSpPr>
          <p:nvPr>
            <p:ph type="body" sz="quarter" idx="10"/>
          </p:nvPr>
        </p:nvSpPr>
        <p:spPr/>
        <p:txBody>
          <a:bodyPr/>
          <a:lstStyle/>
          <a:p>
            <a:endParaRPr lang="tr-TR"/>
          </a:p>
        </p:txBody>
      </p:sp>
      <p:sp>
        <p:nvSpPr>
          <p:cNvPr id="4" name="Metin Yer Tutucusu 3"/>
          <p:cNvSpPr>
            <a:spLocks noGrp="1"/>
          </p:cNvSpPr>
          <p:nvPr>
            <p:ph type="body" sz="quarter" idx="11"/>
          </p:nvPr>
        </p:nvSpPr>
        <p:spPr/>
        <p:txBody>
          <a:bodyPr/>
          <a:lstStyle/>
          <a:p>
            <a:endParaRPr lang="tr-TR"/>
          </a:p>
        </p:txBody>
      </p:sp>
      <p:sp>
        <p:nvSpPr>
          <p:cNvPr id="5" name="TextBox 8"/>
          <p:cNvSpPr txBox="1"/>
          <p:nvPr/>
        </p:nvSpPr>
        <p:spPr>
          <a:xfrm>
            <a:off x="10375583" y="6269653"/>
            <a:ext cx="378142" cy="276999"/>
          </a:xfrm>
          <a:prstGeom prst="rect">
            <a:avLst/>
          </a:prstGeom>
          <a:noFill/>
        </p:spPr>
        <p:txBody>
          <a:bodyPr wrap="square" rtlCol="0" anchor="ctr">
            <a:spAutoFit/>
          </a:bodyPr>
          <a:lstStyle/>
          <a:p>
            <a:pPr algn="r"/>
            <a:r>
              <a:rPr lang="en-US" sz="1200" dirty="0" smtClean="0">
                <a:solidFill>
                  <a:schemeClr val="accent1"/>
                </a:solidFill>
                <a:latin typeface="Kontrapunkt Bob Light" panose="02000000000000000000" pitchFamily="50" charset="0"/>
              </a:rPr>
              <a:t>6</a:t>
            </a:r>
            <a:endParaRPr lang="en-GB" sz="1200" dirty="0">
              <a:solidFill>
                <a:schemeClr val="accent1"/>
              </a:solidFill>
              <a:latin typeface="Kontrapunkt Bob Light" panose="02000000000000000000" pitchFamily="50" charset="0"/>
            </a:endParaRPr>
          </a:p>
        </p:txBody>
      </p:sp>
      <p:pic>
        <p:nvPicPr>
          <p:cNvPr id="6" name="Resim Yer Tutucusu 2"/>
          <p:cNvPicPr>
            <a:picLocks noChangeAspect="1"/>
          </p:cNvPicPr>
          <p:nvPr/>
        </p:nvPicPr>
        <p:blipFill>
          <a:blip r:embed="rId2"/>
          <a:srcRect t="113" b="113"/>
          <a:stretch>
            <a:fillRect/>
          </a:stretch>
        </p:blipFill>
        <p:spPr>
          <a:xfrm>
            <a:off x="0" y="0"/>
            <a:ext cx="12192000" cy="6858000"/>
          </a:xfrm>
          <a:prstGeom prst="rect">
            <a:avLst/>
          </a:prstGeom>
          <a:solidFill>
            <a:schemeClr val="bg1">
              <a:lumMod val="65000"/>
            </a:schemeClr>
          </a:solidFill>
          <a:ln>
            <a:noFill/>
          </a:ln>
        </p:spPr>
      </p:pic>
      <p:sp>
        <p:nvSpPr>
          <p:cNvPr id="7" name="Shape 92"/>
          <p:cNvSpPr/>
          <p:nvPr/>
        </p:nvSpPr>
        <p:spPr>
          <a:xfrm>
            <a:off x="4300168" y="289093"/>
            <a:ext cx="5299261" cy="611905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FFFF">
              <a:alpha val="35000"/>
            </a:srgbClr>
          </a:solidFill>
          <a:ln w="12700">
            <a:miter lim="400000"/>
          </a:ln>
        </p:spPr>
        <p:txBody>
          <a:bodyPr lIns="0" tIns="0" rIns="0" bIns="0" anchor="ctr"/>
          <a:lstStyle/>
          <a:p>
            <a:pPr lvl="0">
              <a:lnSpc>
                <a:spcPct val="100000"/>
              </a:lnSpc>
              <a:defRPr sz="3200">
                <a:solidFill>
                  <a:srgbClr val="FFFFFF"/>
                </a:solidFill>
                <a:latin typeface="+mn-lt"/>
                <a:ea typeface="+mn-ea"/>
                <a:cs typeface="+mn-cs"/>
                <a:sym typeface="Helvetica Light"/>
              </a:defRPr>
            </a:pPr>
            <a:endParaRPr>
              <a:latin typeface="Kontrapunkt Bob Light" panose="02000000000000000000" pitchFamily="50" charset="0"/>
            </a:endParaRPr>
          </a:p>
        </p:txBody>
      </p:sp>
      <p:sp>
        <p:nvSpPr>
          <p:cNvPr id="8" name="Text Placeholder 13"/>
          <p:cNvSpPr txBox="1">
            <a:spLocks/>
          </p:cNvSpPr>
          <p:nvPr/>
        </p:nvSpPr>
        <p:spPr>
          <a:xfrm>
            <a:off x="4587247" y="2072397"/>
            <a:ext cx="4567238" cy="408745"/>
          </a:xfrm>
          <a:prstGeom prst="rect">
            <a:avLst/>
          </a:prstGeom>
          <a:noFill/>
          <a:ln>
            <a:noFill/>
          </a:ln>
        </p:spPr>
        <p:txBody>
          <a:bodyPr vert="horz" wrap="square" lIns="0" tIns="0" rIns="0" bIns="0" anchor="t" anchorCtr="0" compatLnSpc="1">
            <a:noAutofit/>
          </a:bodyPr>
          <a:lstStyle>
            <a:lvl1pPr marL="0" marR="0" lvl="0" indent="0" algn="ctr" defTabSz="914400" rtl="0" fontAlgn="auto" hangingPunct="1">
              <a:lnSpc>
                <a:spcPct val="90000"/>
              </a:lnSpc>
              <a:spcBef>
                <a:spcPts val="1000"/>
              </a:spcBef>
              <a:spcAft>
                <a:spcPts val="0"/>
              </a:spcAft>
              <a:buSzPct val="100000"/>
              <a:buFont typeface="Arial" pitchFamily="34"/>
              <a:buNone/>
              <a:tabLst/>
              <a:defRPr lang="en-US" sz="3600" b="0" i="0" u="none" strike="noStrike" kern="1200" cap="none" spc="0" baseline="0">
                <a:solidFill>
                  <a:schemeClr val="accent1"/>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mtClean="0"/>
              <a:t>Our Motto</a:t>
            </a:r>
            <a:endParaRPr lang="en-GB" dirty="0"/>
          </a:p>
        </p:txBody>
      </p:sp>
      <p:sp>
        <p:nvSpPr>
          <p:cNvPr id="9" name="Text Placeholder 14"/>
          <p:cNvSpPr txBox="1">
            <a:spLocks/>
          </p:cNvSpPr>
          <p:nvPr/>
        </p:nvSpPr>
        <p:spPr>
          <a:xfrm>
            <a:off x="5001345" y="3063237"/>
            <a:ext cx="3929580" cy="1706663"/>
          </a:xfrm>
          <a:prstGeom prst="rect">
            <a:avLst/>
          </a:prstGeom>
          <a:noFill/>
          <a:ln>
            <a:noFill/>
          </a:ln>
        </p:spPr>
        <p:txBody>
          <a:bodyPr vert="horz" wrap="square" lIns="0" tIns="0" rIns="0" bIns="0" anchor="t" anchorCtr="0" compatLnSpc="1">
            <a:normAutofit/>
          </a:bodyPr>
          <a:lstStyle>
            <a:lvl1pPr marL="0" marR="0" lvl="0" indent="0" algn="ctr" defTabSz="914400" rtl="0" fontAlgn="auto" hangingPunct="1">
              <a:lnSpc>
                <a:spcPts val="2100"/>
              </a:lnSpc>
              <a:spcBef>
                <a:spcPts val="1000"/>
              </a:spcBef>
              <a:spcAft>
                <a:spcPts val="0"/>
              </a:spcAft>
              <a:buSzPct val="100000"/>
              <a:buFont typeface="Arial" pitchFamily="34"/>
              <a:buNone/>
              <a:tabLst/>
              <a:defRPr lang="en-US" sz="1100" b="0" i="0" u="none" strike="noStrike" kern="1200" cap="none" spc="0" baseline="0">
                <a:solidFill>
                  <a:schemeClr val="bg1">
                    <a:lumMod val="50000"/>
                  </a:schemeClr>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tr-TR" sz="4000" smtClean="0"/>
              <a:t>Our secret;</a:t>
            </a:r>
          </a:p>
          <a:p>
            <a:pPr>
              <a:lnSpc>
                <a:spcPct val="100000"/>
              </a:lnSpc>
            </a:pPr>
            <a:r>
              <a:rPr lang="tr-TR" sz="4000" smtClean="0"/>
              <a:t>Working together</a:t>
            </a:r>
            <a:endParaRPr lang="en-GB" sz="4000" dirty="0"/>
          </a:p>
        </p:txBody>
      </p:sp>
      <p:grpSp>
        <p:nvGrpSpPr>
          <p:cNvPr id="10" name="Group 97"/>
          <p:cNvGrpSpPr/>
          <p:nvPr/>
        </p:nvGrpSpPr>
        <p:grpSpPr>
          <a:xfrm flipV="1">
            <a:off x="5954333" y="2930124"/>
            <a:ext cx="1833066" cy="133112"/>
            <a:chOff x="0" y="0"/>
            <a:chExt cx="4284025" cy="311093"/>
          </a:xfrm>
        </p:grpSpPr>
        <p:sp>
          <p:nvSpPr>
            <p:cNvPr id="11" name="Shape 95"/>
            <p:cNvSpPr/>
            <p:nvPr/>
          </p:nvSpPr>
          <p:spPr>
            <a:xfrm>
              <a:off x="1986578" y="-1"/>
              <a:ext cx="310869" cy="311095"/>
            </a:xfrm>
            <a:custGeom>
              <a:avLst/>
              <a:gdLst/>
              <a:ahLst/>
              <a:cxnLst>
                <a:cxn ang="0">
                  <a:pos x="wd2" y="hd2"/>
                </a:cxn>
                <a:cxn ang="5400000">
                  <a:pos x="wd2" y="hd2"/>
                </a:cxn>
                <a:cxn ang="10800000">
                  <a:pos x="wd2" y="hd2"/>
                </a:cxn>
                <a:cxn ang="16200000">
                  <a:pos x="wd2" y="hd2"/>
                </a:cxn>
              </a:cxnLst>
              <a:rect l="0" t="0" r="r" b="b"/>
              <a:pathLst>
                <a:path w="21483" h="21476" extrusionOk="0">
                  <a:moveTo>
                    <a:pt x="21168" y="12624"/>
                  </a:moveTo>
                  <a:lnTo>
                    <a:pt x="19240" y="10737"/>
                  </a:lnTo>
                  <a:lnTo>
                    <a:pt x="21168" y="8851"/>
                  </a:lnTo>
                  <a:cubicBezTo>
                    <a:pt x="21448" y="8590"/>
                    <a:pt x="21541" y="8264"/>
                    <a:pt x="21448" y="7873"/>
                  </a:cubicBezTo>
                  <a:cubicBezTo>
                    <a:pt x="21337" y="7491"/>
                    <a:pt x="21094" y="7253"/>
                    <a:pt x="20721" y="7160"/>
                  </a:cubicBezTo>
                  <a:lnTo>
                    <a:pt x="18093" y="6489"/>
                  </a:lnTo>
                  <a:lnTo>
                    <a:pt x="18834" y="3890"/>
                  </a:lnTo>
                  <a:cubicBezTo>
                    <a:pt x="18946" y="3509"/>
                    <a:pt x="18858" y="3182"/>
                    <a:pt x="18569" y="2911"/>
                  </a:cubicBezTo>
                  <a:cubicBezTo>
                    <a:pt x="18298" y="2623"/>
                    <a:pt x="17972" y="2535"/>
                    <a:pt x="17590" y="2646"/>
                  </a:cubicBezTo>
                  <a:lnTo>
                    <a:pt x="14990" y="3387"/>
                  </a:lnTo>
                  <a:lnTo>
                    <a:pt x="14319" y="760"/>
                  </a:lnTo>
                  <a:cubicBezTo>
                    <a:pt x="14226" y="378"/>
                    <a:pt x="13989" y="140"/>
                    <a:pt x="13607" y="47"/>
                  </a:cubicBezTo>
                  <a:cubicBezTo>
                    <a:pt x="13224" y="-56"/>
                    <a:pt x="12898" y="33"/>
                    <a:pt x="12629" y="313"/>
                  </a:cubicBezTo>
                  <a:lnTo>
                    <a:pt x="10741" y="2255"/>
                  </a:lnTo>
                  <a:lnTo>
                    <a:pt x="8854" y="313"/>
                  </a:lnTo>
                  <a:cubicBezTo>
                    <a:pt x="8584" y="24"/>
                    <a:pt x="8258" y="-65"/>
                    <a:pt x="7876" y="47"/>
                  </a:cubicBezTo>
                  <a:cubicBezTo>
                    <a:pt x="7494" y="140"/>
                    <a:pt x="7257" y="378"/>
                    <a:pt x="7163" y="760"/>
                  </a:cubicBezTo>
                  <a:lnTo>
                    <a:pt x="6492" y="3387"/>
                  </a:lnTo>
                  <a:lnTo>
                    <a:pt x="3892" y="2646"/>
                  </a:lnTo>
                  <a:cubicBezTo>
                    <a:pt x="3510" y="2535"/>
                    <a:pt x="3185" y="2623"/>
                    <a:pt x="2914" y="2911"/>
                  </a:cubicBezTo>
                  <a:cubicBezTo>
                    <a:pt x="2625" y="3182"/>
                    <a:pt x="2536" y="3508"/>
                    <a:pt x="2648" y="3890"/>
                  </a:cubicBezTo>
                  <a:lnTo>
                    <a:pt x="3389" y="6489"/>
                  </a:lnTo>
                  <a:lnTo>
                    <a:pt x="761" y="7160"/>
                  </a:lnTo>
                  <a:cubicBezTo>
                    <a:pt x="388" y="7253"/>
                    <a:pt x="146" y="7491"/>
                    <a:pt x="35" y="7873"/>
                  </a:cubicBezTo>
                  <a:cubicBezTo>
                    <a:pt x="-59" y="8264"/>
                    <a:pt x="35" y="8590"/>
                    <a:pt x="314" y="8851"/>
                  </a:cubicBezTo>
                  <a:lnTo>
                    <a:pt x="2243" y="10737"/>
                  </a:lnTo>
                  <a:lnTo>
                    <a:pt x="314" y="12624"/>
                  </a:lnTo>
                  <a:cubicBezTo>
                    <a:pt x="35" y="12885"/>
                    <a:pt x="-58" y="13211"/>
                    <a:pt x="35" y="13602"/>
                  </a:cubicBezTo>
                  <a:cubicBezTo>
                    <a:pt x="146" y="13984"/>
                    <a:pt x="388" y="14222"/>
                    <a:pt x="761" y="14315"/>
                  </a:cubicBezTo>
                  <a:lnTo>
                    <a:pt x="3389" y="14986"/>
                  </a:lnTo>
                  <a:lnTo>
                    <a:pt x="2648" y="17584"/>
                  </a:lnTo>
                  <a:cubicBezTo>
                    <a:pt x="2536" y="17966"/>
                    <a:pt x="2625" y="18293"/>
                    <a:pt x="2914" y="18563"/>
                  </a:cubicBezTo>
                  <a:cubicBezTo>
                    <a:pt x="3185" y="18851"/>
                    <a:pt x="3510" y="18940"/>
                    <a:pt x="3892" y="18828"/>
                  </a:cubicBezTo>
                  <a:lnTo>
                    <a:pt x="6492" y="18088"/>
                  </a:lnTo>
                  <a:lnTo>
                    <a:pt x="7163" y="20715"/>
                  </a:lnTo>
                  <a:cubicBezTo>
                    <a:pt x="7257" y="21097"/>
                    <a:pt x="7494" y="21339"/>
                    <a:pt x="7876" y="21441"/>
                  </a:cubicBezTo>
                  <a:cubicBezTo>
                    <a:pt x="8268" y="21535"/>
                    <a:pt x="8594" y="21441"/>
                    <a:pt x="8854" y="21162"/>
                  </a:cubicBezTo>
                  <a:lnTo>
                    <a:pt x="10741" y="19234"/>
                  </a:lnTo>
                  <a:lnTo>
                    <a:pt x="12629" y="21162"/>
                  </a:lnTo>
                  <a:cubicBezTo>
                    <a:pt x="12815" y="21367"/>
                    <a:pt x="13053" y="21469"/>
                    <a:pt x="13341" y="21469"/>
                  </a:cubicBezTo>
                  <a:cubicBezTo>
                    <a:pt x="13407" y="21469"/>
                    <a:pt x="13495" y="21460"/>
                    <a:pt x="13607" y="21442"/>
                  </a:cubicBezTo>
                  <a:cubicBezTo>
                    <a:pt x="13989" y="21330"/>
                    <a:pt x="14226" y="21088"/>
                    <a:pt x="14319" y="20715"/>
                  </a:cubicBezTo>
                  <a:lnTo>
                    <a:pt x="14990" y="18088"/>
                  </a:lnTo>
                  <a:lnTo>
                    <a:pt x="17590" y="18829"/>
                  </a:lnTo>
                  <a:cubicBezTo>
                    <a:pt x="17972" y="18940"/>
                    <a:pt x="18298" y="18851"/>
                    <a:pt x="18569" y="18563"/>
                  </a:cubicBezTo>
                  <a:cubicBezTo>
                    <a:pt x="18858" y="18293"/>
                    <a:pt x="18946" y="17966"/>
                    <a:pt x="18834" y="17584"/>
                  </a:cubicBezTo>
                  <a:lnTo>
                    <a:pt x="18094" y="14986"/>
                  </a:lnTo>
                  <a:lnTo>
                    <a:pt x="20721" y="14315"/>
                  </a:lnTo>
                  <a:cubicBezTo>
                    <a:pt x="21095" y="14222"/>
                    <a:pt x="21337" y="13984"/>
                    <a:pt x="21448" y="13602"/>
                  </a:cubicBezTo>
                  <a:cubicBezTo>
                    <a:pt x="21541" y="13211"/>
                    <a:pt x="21448" y="12885"/>
                    <a:pt x="21168" y="12624"/>
                  </a:cubicBezTo>
                  <a:cubicBezTo>
                    <a:pt x="21168" y="12624"/>
                    <a:pt x="21168" y="12624"/>
                    <a:pt x="21168" y="12624"/>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latin typeface="Kontrapunkt Bob Light" panose="02000000000000000000" pitchFamily="50" charset="0"/>
              </a:endParaRPr>
            </a:p>
          </p:txBody>
        </p:sp>
        <p:sp>
          <p:nvSpPr>
            <p:cNvPr id="12" name="Shape 96"/>
            <p:cNvSpPr/>
            <p:nvPr/>
          </p:nvSpPr>
          <p:spPr>
            <a:xfrm>
              <a:off x="0" y="155546"/>
              <a:ext cx="4284026" cy="1"/>
            </a:xfrm>
            <a:prstGeom prst="line">
              <a:avLst/>
            </a:prstGeom>
            <a:noFill/>
            <a:ln w="9525" cap="flat">
              <a:solidFill>
                <a:schemeClr val="accent1"/>
              </a:solidFill>
              <a:prstDash val="solid"/>
              <a:miter lim="400000"/>
            </a:ln>
            <a:effectLst/>
          </p:spPr>
          <p:txBody>
            <a:bodyPr wrap="square" lIns="50800" tIns="50800" rIns="50800" bIns="50800" numCol="1" anchor="ctr">
              <a:noAutofit/>
            </a:bodyPr>
            <a:lstStyle/>
            <a:p>
              <a:pPr lvl="0">
                <a:lnSpc>
                  <a:spcPct val="100000"/>
                </a:lnSpc>
                <a:defRPr sz="3200">
                  <a:latin typeface="+mn-lt"/>
                  <a:ea typeface="+mn-ea"/>
                  <a:cs typeface="+mn-cs"/>
                  <a:sym typeface="Helvetica Light"/>
                </a:defRPr>
              </a:pPr>
              <a:endParaRPr>
                <a:latin typeface="Kontrapunkt Bob Light" panose="02000000000000000000" pitchFamily="50" charset="0"/>
              </a:endParaRPr>
            </a:p>
          </p:txBody>
        </p:sp>
      </p:grpSp>
      <p:sp>
        <p:nvSpPr>
          <p:cNvPr id="13" name="Alt Başlık 1"/>
          <p:cNvSpPr txBox="1">
            <a:spLocks/>
          </p:cNvSpPr>
          <p:nvPr/>
        </p:nvSpPr>
        <p:spPr>
          <a:xfrm>
            <a:off x="53803" y="6440781"/>
            <a:ext cx="7308989" cy="3456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ontrapunkt Bob Light"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ontrapunkt Bob Light"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ontrapunkt Bob Light"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ontrapunkt Bob Light"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ontrapunkt Bob Light"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dirty="0" smtClean="0">
                <a:solidFill>
                  <a:srgbClr val="FB6103"/>
                </a:solidFill>
                <a:latin typeface="Agency FB" panose="020B0503020202020204" pitchFamily="34" charset="0"/>
              </a:rPr>
              <a:t>RO</a:t>
            </a:r>
            <a:r>
              <a:rPr lang="tr-TR" sz="2000" dirty="0" smtClean="0">
                <a:solidFill>
                  <a:schemeClr val="tx2">
                    <a:lumMod val="75000"/>
                  </a:schemeClr>
                </a:solidFill>
                <a:latin typeface="Agency FB" panose="020B0503020202020204" pitchFamily="34" charset="0"/>
              </a:rPr>
              <a:t>PART GROUP                                                                                  </a:t>
            </a:r>
            <a:r>
              <a:rPr lang="tr-TR" sz="1400" dirty="0" smtClean="0">
                <a:solidFill>
                  <a:schemeClr val="tx2">
                    <a:lumMod val="75000"/>
                  </a:schemeClr>
                </a:solidFill>
                <a:latin typeface="Agency FB" panose="020B0503020202020204" pitchFamily="34" charset="0"/>
              </a:rPr>
              <a:t>www.Ropart.com.tr</a:t>
            </a:r>
            <a:endParaRPr lang="tr-TR" sz="2000" dirty="0">
              <a:solidFill>
                <a:schemeClr val="tx2">
                  <a:lumMod val="75000"/>
                </a:schemeClr>
              </a:solidFill>
              <a:latin typeface="Agency FB" panose="020B0503020202020204" pitchFamily="34" charset="0"/>
            </a:endParaRPr>
          </a:p>
        </p:txBody>
      </p:sp>
    </p:spTree>
    <p:extLst>
      <p:ext uri="{BB962C8B-B14F-4D97-AF65-F5344CB8AC3E}">
        <p14:creationId xmlns:p14="http://schemas.microsoft.com/office/powerpoint/2010/main" val="42549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outVertical)">
                                      <p:cBhvr>
                                        <p:cTn id="17" dur="500"/>
                                        <p:tgtEl>
                                          <p:spTgt spid="10"/>
                                        </p:tgtEl>
                                      </p:cBhvr>
                                    </p:animEffect>
                                  </p:childTnLst>
                                </p:cTn>
                              </p:par>
                            </p:childTnLst>
                          </p:cTn>
                        </p:par>
                        <p:par>
                          <p:cTn id="18" fill="hold">
                            <p:stCondLst>
                              <p:cond delay="1500"/>
                            </p:stCondLst>
                            <p:childTnLst>
                              <p:par>
                                <p:cTn id="19" presetID="9"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dissolve">
                                      <p:cBhvr>
                                        <p:cTn id="21" dur="500"/>
                                        <p:tgtEl>
                                          <p:spTgt spid="9">
                                            <p:txEl>
                                              <p:pRg st="0" end="0"/>
                                            </p:txEl>
                                          </p:spTgt>
                                        </p:tgtEl>
                                      </p:cBhvr>
                                    </p:animEffect>
                                  </p:childTnLst>
                                </p:cTn>
                              </p:par>
                            </p:childTnLst>
                          </p:cTn>
                        </p:par>
                        <p:par>
                          <p:cTn id="22" fill="hold">
                            <p:stCondLst>
                              <p:cond delay="2000"/>
                            </p:stCondLst>
                            <p:childTnLst>
                              <p:par>
                                <p:cTn id="23" presetID="9" presetClass="entr" presetSubtype="0" fill="hold" grpId="0" nodeType="after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dissolve">
                                      <p:cBhvr>
                                        <p:cTn id="25"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name="Slide794">
    <p:spTree>
      <p:nvGrpSpPr>
        <p:cNvPr id="1" name=""/>
        <p:cNvGrpSpPr/>
        <p:nvPr/>
      </p:nvGrpSpPr>
      <p:grpSpPr>
        <a:xfrm>
          <a:off x="0" y="0"/>
          <a:ext cx="0" cy="0"/>
          <a:chOff x="0" y="0"/>
          <a:chExt cx="0" cy="0"/>
        </a:xfrm>
      </p:grpSpPr>
      <p:sp>
        <p:nvSpPr>
          <p:cNvPr id="2" name="AutoShape 3"/>
          <p:cNvSpPr/>
          <p:nvPr/>
        </p:nvSpPr>
        <p:spPr>
          <a:xfrm>
            <a:off x="3174787" y="1484564"/>
            <a:ext cx="793955" cy="4355433"/>
          </a:xfrm>
          <a:custGeom>
            <a:avLst>
              <a:gd name="f0" fmla="val 20417"/>
              <a:gd name="f1" fmla="val 4212"/>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val f7"/>
              <a:gd name="f15" fmla="val f8"/>
              <a:gd name="f16" fmla="pin 0 f1 10800"/>
              <a:gd name="f17" fmla="pin 0 f0 216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1"/>
              <a:gd name="f29" fmla="+- 21600 0 f22"/>
              <a:gd name="f30" fmla="*/ f21 f12 1"/>
              <a:gd name="f31" fmla="*/ f22 f13 1"/>
              <a:gd name="f32" fmla="+- f25 0 f3"/>
              <a:gd name="f33" fmla="+- f26 0 f3"/>
              <a:gd name="f34" fmla="*/ 0 f27 1"/>
              <a:gd name="f35" fmla="*/ 21600 f27 1"/>
              <a:gd name="f36" fmla="*/ f29 f21 1"/>
              <a:gd name="f37" fmla="*/ f28 f12 1"/>
              <a:gd name="f38" fmla="*/ f36 1 10800"/>
              <a:gd name="f39" fmla="*/ f34 1 f27"/>
              <a:gd name="f40" fmla="*/ f35 1 f27"/>
              <a:gd name="f41" fmla="+- f22 f38 0"/>
              <a:gd name="f42" fmla="*/ f39 f13 1"/>
              <a:gd name="f43" fmla="*/ f39 f12 1"/>
              <a:gd name="f44" fmla="*/ f40 f12 1"/>
              <a:gd name="f45" fmla="*/ f41 f13 1"/>
            </a:gdLst>
            <a:ahLst>
              <a:ahXY gdRefX="f1" minX="f7" maxX="f9" gdRefY="f0" minY="f7" maxY="f8">
                <a:pos x="f23" y="f24"/>
              </a:ahXY>
            </a:ahLst>
            <a:cxnLst>
              <a:cxn ang="3cd4">
                <a:pos x="hc" y="t"/>
              </a:cxn>
              <a:cxn ang="0">
                <a:pos x="r" y="vc"/>
              </a:cxn>
              <a:cxn ang="cd4">
                <a:pos x="hc" y="b"/>
              </a:cxn>
              <a:cxn ang="cd2">
                <a:pos x="l" y="vc"/>
              </a:cxn>
              <a:cxn ang="f32">
                <a:pos x="f43" y="f31"/>
              </a:cxn>
              <a:cxn ang="f33">
                <a:pos x="f44" y="f31"/>
              </a:cxn>
            </a:cxnLst>
            <a:rect l="f30" t="f42" r="f37" b="f45"/>
            <a:pathLst>
              <a:path w="21600" h="21600">
                <a:moveTo>
                  <a:pt x="f21" y="f7"/>
                </a:moveTo>
                <a:lnTo>
                  <a:pt x="f21" y="f22"/>
                </a:lnTo>
                <a:lnTo>
                  <a:pt x="f7" y="f22"/>
                </a:lnTo>
                <a:lnTo>
                  <a:pt x="f9" y="f8"/>
                </a:lnTo>
                <a:lnTo>
                  <a:pt x="f8" y="f22"/>
                </a:lnTo>
                <a:lnTo>
                  <a:pt x="f28" y="f22"/>
                </a:lnTo>
                <a:lnTo>
                  <a:pt x="f28" y="f7"/>
                </a:lnTo>
                <a:close/>
              </a:path>
            </a:pathLst>
          </a:custGeom>
          <a:solidFill>
            <a:srgbClr val="002060"/>
          </a:solidFill>
          <a:ln cap="flat">
            <a:noFill/>
            <a:prstDash val="solid"/>
          </a:ln>
        </p:spPr>
        <p:txBody>
          <a:bodyPr vert="horz" wrap="none" lIns="35990" tIns="71981" rIns="35990" bIns="7198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Calibri"/>
            </a:endParaRPr>
          </a:p>
        </p:txBody>
      </p:sp>
      <p:sp>
        <p:nvSpPr>
          <p:cNvPr id="3" name="Richtungspfeil 3"/>
          <p:cNvSpPr/>
          <p:nvPr/>
        </p:nvSpPr>
        <p:spPr>
          <a:xfrm>
            <a:off x="4677540" y="1553007"/>
            <a:ext cx="907313" cy="4889936"/>
          </a:xfrm>
          <a:custGeom>
            <a:avLst/>
            <a:gdLst>
              <a:gd name="f0" fmla="val 10800000"/>
              <a:gd name="f1" fmla="val 5400000"/>
              <a:gd name="f2" fmla="val 180"/>
              <a:gd name="f3" fmla="val w"/>
              <a:gd name="f4" fmla="val h"/>
              <a:gd name="f5" fmla="val ss"/>
              <a:gd name="f6" fmla="val 0"/>
              <a:gd name="f7" fmla="val 82422"/>
              <a:gd name="f8" fmla="+- 0 0 -360"/>
              <a:gd name="f9" fmla="+- 0 0 -18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30 f26 1"/>
              <a:gd name="f35" fmla="*/ f29 f26 1"/>
              <a:gd name="f36" fmla="*/ f32 1 2"/>
              <a:gd name="f37" fmla="min f33 f32"/>
              <a:gd name="f38" fmla="+- f6 f36 0"/>
              <a:gd name="f39" fmla="*/ f37 f7 1"/>
              <a:gd name="f40" fmla="*/ f39 1 100000"/>
              <a:gd name="f41" fmla="*/ f38 f26 1"/>
              <a:gd name="f42" fmla="+- f29 0 f40"/>
              <a:gd name="f43" fmla="+- f42 f29 0"/>
              <a:gd name="f44" fmla="*/ f42 1 2"/>
              <a:gd name="f45" fmla="*/ f42 f26 1"/>
              <a:gd name="f46" fmla="*/ f43 1 2"/>
              <a:gd name="f47" fmla="*/ f44 f26 1"/>
              <a:gd name="f48" fmla="*/ f46 f26 1"/>
            </a:gdLst>
            <a:ahLst/>
            <a:cxnLst>
              <a:cxn ang="3cd4">
                <a:pos x="hc" y="t"/>
              </a:cxn>
              <a:cxn ang="0">
                <a:pos x="r" y="vc"/>
              </a:cxn>
              <a:cxn ang="cd4">
                <a:pos x="hc" y="b"/>
              </a:cxn>
              <a:cxn ang="cd2">
                <a:pos x="l" y="vc"/>
              </a:cxn>
              <a:cxn ang="f24">
                <a:pos x="f47" y="f31"/>
              </a:cxn>
              <a:cxn ang="f25">
                <a:pos x="f47" y="f34"/>
              </a:cxn>
            </a:cxnLst>
            <a:rect l="f31" t="f31" r="f48" b="f34"/>
            <a:pathLst>
              <a:path>
                <a:moveTo>
                  <a:pt x="f31" y="f31"/>
                </a:moveTo>
                <a:lnTo>
                  <a:pt x="f45" y="f31"/>
                </a:lnTo>
                <a:lnTo>
                  <a:pt x="f35" y="f41"/>
                </a:lnTo>
                <a:lnTo>
                  <a:pt x="f45" y="f34"/>
                </a:lnTo>
                <a:lnTo>
                  <a:pt x="f31" y="f34"/>
                </a:lnTo>
                <a:close/>
              </a:path>
            </a:pathLst>
          </a:custGeom>
          <a:solidFill>
            <a:srgbClr val="FFFFFF"/>
          </a:solidFill>
          <a:ln cap="flat">
            <a:noFill/>
            <a:prstDash val="solid"/>
          </a:ln>
        </p:spPr>
        <p:txBody>
          <a:bodyPr vert="horz" wrap="square" lIns="91421" tIns="45710" rIns="91421" bIns="4571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4" name="Titel 1"/>
          <p:cNvSpPr txBox="1">
            <a:spLocks noGrp="1"/>
          </p:cNvSpPr>
          <p:nvPr>
            <p:ph type="title"/>
          </p:nvPr>
        </p:nvSpPr>
        <p:spPr>
          <a:xfrm>
            <a:off x="694532" y="409980"/>
            <a:ext cx="10269388" cy="863888"/>
          </a:xfrm>
        </p:spPr>
        <p:txBody>
          <a:bodyPr/>
          <a:lstStyle/>
          <a:p>
            <a:pPr lvl="0"/>
            <a:r>
              <a:rPr lang="en-US" sz="2000" dirty="0"/>
              <a:t>Known issues within the growing global perspective meant a new and unique approach is required</a:t>
            </a:r>
          </a:p>
        </p:txBody>
      </p:sp>
      <p:sp>
        <p:nvSpPr>
          <p:cNvPr id="5" name="Rechteck 2"/>
          <p:cNvSpPr/>
          <p:nvPr/>
        </p:nvSpPr>
        <p:spPr>
          <a:xfrm>
            <a:off x="5951985" y="1629040"/>
            <a:ext cx="5735985" cy="1835758"/>
          </a:xfrm>
          <a:prstGeom prst="rect">
            <a:avLst/>
          </a:prstGeom>
          <a:solidFill>
            <a:srgbClr val="F2F2F2">
              <a:alpha val="52000"/>
            </a:srgbClr>
          </a:solidFill>
          <a:ln cap="flat">
            <a:noFill/>
            <a:prstDash val="solid"/>
          </a:ln>
        </p:spPr>
        <p:txBody>
          <a:bodyPr vert="horz" wrap="square" lIns="971778" tIns="45710" rIns="91421" bIns="45710" anchor="ctr" anchorCtr="0" compatLnSpc="1">
            <a:noAutofit/>
          </a:bodyPr>
          <a:lstStyle/>
          <a:p>
            <a:pPr marL="285695" indent="-285695">
              <a:lnSpc>
                <a:spcPts val="1920"/>
              </a:lnSpc>
              <a:spcAft>
                <a:spcPts val="400"/>
              </a:spcAft>
              <a:buSzPct val="100000"/>
              <a:buFont typeface="Arial" pitchFamily="34"/>
              <a:buChar char="•"/>
              <a:defRPr sz="1800" b="0" i="0" u="none" strike="noStrike" kern="0" cap="none" spc="0" baseline="0">
                <a:solidFill>
                  <a:srgbClr val="000000"/>
                </a:solidFill>
                <a:uFillTx/>
              </a:defRPr>
            </a:pPr>
            <a:r>
              <a:rPr lang="en-US" sz="1467" b="0" i="0" u="none" strike="noStrike" kern="1200" cap="none" spc="0" baseline="0" dirty="0">
                <a:solidFill>
                  <a:srgbClr val="000000"/>
                </a:solidFill>
                <a:uFillTx/>
                <a:latin typeface="Calibri"/>
              </a:rPr>
              <a:t>Several </a:t>
            </a:r>
            <a:r>
              <a:rPr lang="en-US" sz="1600" b="1" i="0" u="none" strike="noStrike" kern="1200" cap="none" spc="0" baseline="0" dirty="0">
                <a:solidFill>
                  <a:srgbClr val="002060"/>
                </a:solidFill>
                <a:uFillTx/>
                <a:latin typeface="Calibri"/>
              </a:rPr>
              <a:t>error states:</a:t>
            </a:r>
            <a:endParaRPr lang="en-US" sz="1467" b="0" i="0" u="none" strike="noStrike" kern="1200" cap="none" spc="0" baseline="0" dirty="0">
              <a:solidFill>
                <a:srgbClr val="002060"/>
              </a:solidFill>
              <a:uFillTx/>
              <a:latin typeface="Calibri"/>
            </a:endParaRPr>
          </a:p>
          <a:p>
            <a:pPr marL="542815" lvl="2" indent="-276167">
              <a:lnSpc>
                <a:spcPts val="1920"/>
              </a:lnSpc>
              <a:spcAft>
                <a:spcPts val="400"/>
              </a:spcAft>
              <a:buSzPct val="100000"/>
              <a:buFont typeface="Symbol" pitchFamily="18"/>
              <a:buChar char="-"/>
              <a:defRPr sz="1800" b="0" i="0" u="none" strike="noStrike" kern="0" cap="none" spc="0" baseline="0">
                <a:solidFill>
                  <a:srgbClr val="000000"/>
                </a:solidFill>
                <a:uFillTx/>
              </a:defRPr>
            </a:pPr>
            <a:r>
              <a:rPr lang="en-US" sz="1467" b="0" i="0" u="none" strike="noStrike" kern="0" cap="none" spc="0" baseline="0" dirty="0">
                <a:solidFill>
                  <a:srgbClr val="000000"/>
                </a:solidFill>
                <a:uFillTx/>
                <a:latin typeface="Calibri"/>
              </a:rPr>
              <a:t>Late (or non) engagement for the project,</a:t>
            </a:r>
            <a:endParaRPr lang="en-US" sz="1467" b="0" i="0" u="none" strike="noStrike" kern="1200" cap="none" spc="0" baseline="0" dirty="0">
              <a:solidFill>
                <a:srgbClr val="000000"/>
              </a:solidFill>
              <a:uFillTx/>
              <a:latin typeface="Calibri"/>
            </a:endParaRPr>
          </a:p>
          <a:p>
            <a:pPr marL="542815" lvl="2" indent="-276167">
              <a:lnSpc>
                <a:spcPts val="1920"/>
              </a:lnSpc>
              <a:spcAft>
                <a:spcPts val="400"/>
              </a:spcAft>
              <a:buSzPct val="100000"/>
              <a:buFont typeface="Symbol" pitchFamily="18"/>
              <a:buChar char="-"/>
              <a:defRPr sz="1800" b="0" i="0" u="none" strike="noStrike" kern="0" cap="none" spc="0" baseline="0">
                <a:solidFill>
                  <a:srgbClr val="000000"/>
                </a:solidFill>
                <a:uFillTx/>
              </a:defRPr>
            </a:pPr>
            <a:r>
              <a:rPr lang="en-US" sz="1467" b="0" i="0" u="none" strike="noStrike" kern="1200" cap="none" spc="0" baseline="0" dirty="0">
                <a:solidFill>
                  <a:srgbClr val="000000"/>
                </a:solidFill>
                <a:uFillTx/>
                <a:latin typeface="Calibri"/>
              </a:rPr>
              <a:t>Being used as benchmarking exercise only </a:t>
            </a:r>
          </a:p>
          <a:p>
            <a:pPr marL="542815" lvl="2" indent="-276167">
              <a:lnSpc>
                <a:spcPts val="1920"/>
              </a:lnSpc>
              <a:spcAft>
                <a:spcPts val="400"/>
              </a:spcAft>
              <a:buSzPct val="100000"/>
              <a:buFont typeface="Symbol" pitchFamily="18"/>
              <a:buChar char="-"/>
              <a:defRPr sz="1800" b="0" i="0" u="none" strike="noStrike" kern="0" cap="none" spc="0" baseline="0">
                <a:solidFill>
                  <a:srgbClr val="000000"/>
                </a:solidFill>
                <a:uFillTx/>
              </a:defRPr>
            </a:pPr>
            <a:r>
              <a:rPr lang="en-US" sz="1467" b="0" i="0" u="none" strike="noStrike" kern="1200" cap="none" spc="0" baseline="0" dirty="0">
                <a:solidFill>
                  <a:srgbClr val="000000"/>
                </a:solidFill>
                <a:uFillTx/>
                <a:latin typeface="Calibri"/>
              </a:rPr>
              <a:t>Waste of time / resources </a:t>
            </a:r>
          </a:p>
          <a:p>
            <a:pPr marL="542815" lvl="2" indent="-276167">
              <a:lnSpc>
                <a:spcPts val="1920"/>
              </a:lnSpc>
              <a:spcAft>
                <a:spcPts val="400"/>
              </a:spcAft>
              <a:buSzPct val="100000"/>
              <a:buFont typeface="Symbol" pitchFamily="18"/>
              <a:buChar char="-"/>
              <a:defRPr sz="1800" b="0" i="0" u="none" strike="noStrike" kern="0" cap="none" spc="0" baseline="0">
                <a:solidFill>
                  <a:srgbClr val="000000"/>
                </a:solidFill>
                <a:uFillTx/>
              </a:defRPr>
            </a:pPr>
            <a:r>
              <a:rPr lang="en-US" sz="1467" b="0" i="0" u="none" strike="noStrike" kern="0" cap="none" spc="0" baseline="0" dirty="0">
                <a:solidFill>
                  <a:srgbClr val="000000"/>
                </a:solidFill>
                <a:uFillTx/>
                <a:latin typeface="Calibri"/>
              </a:rPr>
              <a:t>Lacking for the future opportunities as a result of these</a:t>
            </a:r>
            <a:endParaRPr lang="en-US" sz="1467" b="0" i="0" u="none" strike="noStrike" kern="1200" cap="none" spc="0" baseline="0" dirty="0">
              <a:solidFill>
                <a:srgbClr val="000000"/>
              </a:solidFill>
              <a:uFillTx/>
              <a:latin typeface="Calibri"/>
            </a:endParaRPr>
          </a:p>
        </p:txBody>
      </p:sp>
      <p:sp>
        <p:nvSpPr>
          <p:cNvPr id="6" name="Richtungspfeil 4"/>
          <p:cNvSpPr/>
          <p:nvPr/>
        </p:nvSpPr>
        <p:spPr>
          <a:xfrm>
            <a:off x="831518" y="1629040"/>
            <a:ext cx="5480502" cy="1835758"/>
          </a:xfrm>
          <a:custGeom>
            <a:avLst/>
            <a:gdLst>
              <a:gd name="f0" fmla="val 10800000"/>
              <a:gd name="f1" fmla="val 5400000"/>
              <a:gd name="f2" fmla="val 180"/>
              <a:gd name="f3" fmla="val w"/>
              <a:gd name="f4" fmla="val h"/>
              <a:gd name="f5" fmla="val ss"/>
              <a:gd name="f6" fmla="val 0"/>
              <a:gd name="f7" fmla="val 15525"/>
              <a:gd name="f8" fmla="+- 0 0 -360"/>
              <a:gd name="f9" fmla="+- 0 0 -18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30 f26 1"/>
              <a:gd name="f35" fmla="*/ f29 f26 1"/>
              <a:gd name="f36" fmla="*/ f32 1 2"/>
              <a:gd name="f37" fmla="min f33 f32"/>
              <a:gd name="f38" fmla="+- f6 f36 0"/>
              <a:gd name="f39" fmla="*/ f37 f7 1"/>
              <a:gd name="f40" fmla="*/ f39 1 100000"/>
              <a:gd name="f41" fmla="*/ f38 f26 1"/>
              <a:gd name="f42" fmla="+- f29 0 f40"/>
              <a:gd name="f43" fmla="+- f42 f29 0"/>
              <a:gd name="f44" fmla="*/ f42 1 2"/>
              <a:gd name="f45" fmla="*/ f42 f26 1"/>
              <a:gd name="f46" fmla="*/ f43 1 2"/>
              <a:gd name="f47" fmla="*/ f44 f26 1"/>
              <a:gd name="f48" fmla="*/ f46 f26 1"/>
            </a:gdLst>
            <a:ahLst/>
            <a:cxnLst>
              <a:cxn ang="3cd4">
                <a:pos x="hc" y="t"/>
              </a:cxn>
              <a:cxn ang="0">
                <a:pos x="r" y="vc"/>
              </a:cxn>
              <a:cxn ang="cd4">
                <a:pos x="hc" y="b"/>
              </a:cxn>
              <a:cxn ang="cd2">
                <a:pos x="l" y="vc"/>
              </a:cxn>
              <a:cxn ang="f24">
                <a:pos x="f47" y="f31"/>
              </a:cxn>
              <a:cxn ang="f25">
                <a:pos x="f47" y="f34"/>
              </a:cxn>
            </a:cxnLst>
            <a:rect l="f31" t="f31" r="f48" b="f34"/>
            <a:pathLst>
              <a:path>
                <a:moveTo>
                  <a:pt x="f31" y="f31"/>
                </a:moveTo>
                <a:lnTo>
                  <a:pt x="f45" y="f31"/>
                </a:lnTo>
                <a:lnTo>
                  <a:pt x="f35" y="f41"/>
                </a:lnTo>
                <a:lnTo>
                  <a:pt x="f45" y="f34"/>
                </a:lnTo>
                <a:lnTo>
                  <a:pt x="f31" y="f34"/>
                </a:lnTo>
                <a:close/>
              </a:path>
            </a:pathLst>
          </a:custGeom>
          <a:solidFill>
            <a:srgbClr val="D9E6FF"/>
          </a:solidFill>
          <a:ln cap="flat">
            <a:noFill/>
            <a:prstDash val="solid"/>
          </a:ln>
        </p:spPr>
        <p:txBody>
          <a:bodyPr vert="horz" wrap="square" lIns="539880" tIns="45710" rIns="91421" bIns="45710" anchor="ctr" anchorCtr="0" compatLnSpc="1">
            <a:noAutofit/>
          </a:bodyPr>
          <a:lstStyle/>
          <a:p>
            <a:pPr marL="285695" marR="0" lvl="0" indent="-285695" algn="l" defTabSz="914400" rtl="0" fontAlgn="auto" hangingPunct="1">
              <a:lnSpc>
                <a:spcPts val="1920"/>
              </a:lnSpc>
              <a:spcBef>
                <a:spcPts val="0"/>
              </a:spcBef>
              <a:spcAft>
                <a:spcPts val="400"/>
              </a:spcAft>
              <a:buSzPct val="100000"/>
              <a:buFont typeface="Arial" pitchFamily="34"/>
              <a:buChar char="•"/>
              <a:tabLst/>
              <a:defRPr sz="1800" b="0" i="0" u="none" strike="noStrike" kern="0" cap="none" spc="0" baseline="0">
                <a:solidFill>
                  <a:srgbClr val="000000"/>
                </a:solidFill>
                <a:uFillTx/>
              </a:defRPr>
            </a:pPr>
            <a:r>
              <a:rPr lang="en-US" sz="1467" b="0" i="0" u="none" strike="noStrike" kern="1200" cap="none" spc="0" baseline="0" dirty="0">
                <a:solidFill>
                  <a:srgbClr val="000000"/>
                </a:solidFill>
                <a:uFillTx/>
                <a:latin typeface="Calibri"/>
              </a:rPr>
              <a:t>Not having effective and timely engagement </a:t>
            </a:r>
          </a:p>
          <a:p>
            <a:pPr marL="285695" marR="0" lvl="0" indent="-285695" algn="l" defTabSz="914400" rtl="0" fontAlgn="auto" hangingPunct="1">
              <a:lnSpc>
                <a:spcPts val="1920"/>
              </a:lnSpc>
              <a:spcBef>
                <a:spcPts val="0"/>
              </a:spcBef>
              <a:spcAft>
                <a:spcPts val="400"/>
              </a:spcAft>
              <a:buSzPct val="100000"/>
              <a:buFont typeface="Arial" pitchFamily="34"/>
              <a:buChar char="•"/>
              <a:tabLst/>
              <a:defRPr sz="1800" b="0" i="0" u="none" strike="noStrike" kern="0" cap="none" spc="0" baseline="0">
                <a:solidFill>
                  <a:srgbClr val="000000"/>
                </a:solidFill>
                <a:uFillTx/>
              </a:defRPr>
            </a:pPr>
            <a:r>
              <a:rPr lang="en-US" sz="1467" b="0" i="0" u="none" strike="noStrike" kern="0" cap="none" spc="0" baseline="0" dirty="0">
                <a:solidFill>
                  <a:srgbClr val="000000"/>
                </a:solidFill>
                <a:uFillTx/>
                <a:latin typeface="Calibri"/>
              </a:rPr>
              <a:t>Being distant from the potential customers </a:t>
            </a:r>
            <a:endParaRPr lang="en-US" sz="1467" b="0" i="0" u="none" strike="noStrike" kern="1200" cap="none" spc="0" baseline="0" dirty="0">
              <a:solidFill>
                <a:srgbClr val="000000"/>
              </a:solidFill>
              <a:uFillTx/>
              <a:latin typeface="Calibri"/>
            </a:endParaRPr>
          </a:p>
          <a:p>
            <a:pPr marL="285695" marR="0" lvl="0" indent="-285695" algn="l" defTabSz="914400" rtl="0" fontAlgn="auto" hangingPunct="1">
              <a:lnSpc>
                <a:spcPts val="1920"/>
              </a:lnSpc>
              <a:spcBef>
                <a:spcPts val="0"/>
              </a:spcBef>
              <a:spcAft>
                <a:spcPts val="400"/>
              </a:spcAft>
              <a:buSzPct val="100000"/>
              <a:buFont typeface="Arial" pitchFamily="34"/>
              <a:buChar char="•"/>
              <a:tabLst/>
              <a:defRPr sz="1800" b="0" i="0" u="none" strike="noStrike" kern="0" cap="none" spc="0" baseline="0">
                <a:solidFill>
                  <a:srgbClr val="000000"/>
                </a:solidFill>
                <a:uFillTx/>
              </a:defRPr>
            </a:pPr>
            <a:r>
              <a:rPr lang="en-US" sz="1467" b="0" i="0" u="none" strike="noStrike" kern="1200" cap="none" spc="0" baseline="0" dirty="0">
                <a:solidFill>
                  <a:srgbClr val="000000"/>
                </a:solidFill>
                <a:uFillTx/>
                <a:latin typeface="Calibri"/>
              </a:rPr>
              <a:t>Lack of specific knowledge of sourcing processes, including but not limited to procurement  </a:t>
            </a:r>
          </a:p>
          <a:p>
            <a:pPr marL="0" marR="0" lvl="0" indent="0" algn="l" defTabSz="914400" rtl="0" fontAlgn="auto" hangingPunct="1">
              <a:lnSpc>
                <a:spcPts val="1920"/>
              </a:lnSpc>
              <a:spcBef>
                <a:spcPts val="0"/>
              </a:spcBef>
              <a:spcAft>
                <a:spcPts val="400"/>
              </a:spcAft>
              <a:buNone/>
              <a:tabLst/>
              <a:defRPr sz="1800" b="0" i="0" u="none" strike="noStrike" kern="0" cap="none" spc="0" baseline="0">
                <a:solidFill>
                  <a:srgbClr val="000000"/>
                </a:solidFill>
                <a:uFillTx/>
              </a:defRPr>
            </a:pPr>
            <a:endParaRPr lang="en-US" sz="1467" b="0" i="0" u="none" strike="noStrike" kern="1200" cap="none" spc="0" baseline="0" dirty="0">
              <a:solidFill>
                <a:srgbClr val="000000"/>
              </a:solidFill>
              <a:uFillTx/>
              <a:latin typeface="Calibri"/>
            </a:endParaRPr>
          </a:p>
        </p:txBody>
      </p:sp>
      <p:sp>
        <p:nvSpPr>
          <p:cNvPr id="7" name="Rechteck 16"/>
          <p:cNvSpPr/>
          <p:nvPr/>
        </p:nvSpPr>
        <p:spPr>
          <a:xfrm rot="16200004">
            <a:off x="10247" y="2313327"/>
            <a:ext cx="1835758" cy="467185"/>
          </a:xfrm>
          <a:prstGeom prst="rect">
            <a:avLst/>
          </a:prstGeom>
          <a:solidFill>
            <a:srgbClr val="D9E6FF"/>
          </a:solidFill>
          <a:ln cap="flat">
            <a:noFill/>
            <a:prstDash val="solid"/>
          </a:ln>
        </p:spPr>
        <p:txBody>
          <a:bodyPr vert="horz" wrap="square" lIns="0" tIns="46021" rIns="0" bIns="46021"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1467" b="1" i="0" u="none" strike="noStrike" kern="0" cap="none" spc="100" baseline="0" dirty="0" err="1">
                <a:solidFill>
                  <a:srgbClr val="000000"/>
                </a:solidFill>
                <a:uFillTx/>
                <a:latin typeface="Calibri"/>
                <a:cs typeface="Arial"/>
              </a:rPr>
              <a:t>Known</a:t>
            </a:r>
            <a:r>
              <a:rPr lang="de-DE" sz="1467" b="1" i="0" u="none" strike="noStrike" kern="0" cap="none" spc="100" baseline="0" dirty="0">
                <a:solidFill>
                  <a:srgbClr val="000000"/>
                </a:solidFill>
                <a:uFillTx/>
                <a:latin typeface="Calibri"/>
                <a:cs typeface="Arial"/>
              </a:rPr>
              <a:t> </a:t>
            </a:r>
            <a:r>
              <a:rPr lang="de-DE" sz="1467" b="1" i="0" u="none" strike="noStrike" kern="0" cap="none" spc="100" baseline="0" dirty="0" err="1">
                <a:solidFill>
                  <a:srgbClr val="000000"/>
                </a:solidFill>
                <a:uFillTx/>
                <a:latin typeface="Calibri"/>
                <a:cs typeface="Arial"/>
              </a:rPr>
              <a:t>Issues</a:t>
            </a:r>
            <a:endParaRPr lang="de-DE" sz="1467" b="1" i="0" u="none" strike="noStrike" kern="0" cap="none" spc="100" baseline="0" dirty="0">
              <a:solidFill>
                <a:srgbClr val="000000"/>
              </a:solidFill>
              <a:uFillTx/>
              <a:latin typeface="Calibri"/>
              <a:cs typeface="Arial"/>
            </a:endParaRPr>
          </a:p>
        </p:txBody>
      </p:sp>
      <p:sp>
        <p:nvSpPr>
          <p:cNvPr id="8" name="Right Arrow 7"/>
          <p:cNvSpPr/>
          <p:nvPr/>
        </p:nvSpPr>
        <p:spPr>
          <a:xfrm>
            <a:off x="5584844" y="2222924"/>
            <a:ext cx="1080116" cy="647989"/>
          </a:xfrm>
          <a:custGeom>
            <a:avLst>
              <a:gd name="f0" fmla="val 15121"/>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002060"/>
          </a:solidFill>
          <a:ln cap="flat">
            <a:noFill/>
            <a:prstDash val="solid"/>
          </a:ln>
        </p:spPr>
        <p:txBody>
          <a:bodyPr vert="horz" wrap="square" lIns="91421" tIns="45710" rIns="91421" bIns="4571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67" b="0" i="0" u="none" strike="noStrike" kern="1200" cap="none" spc="0" baseline="0">
                <a:solidFill>
                  <a:srgbClr val="FFFFFF"/>
                </a:solidFill>
                <a:uFillTx/>
                <a:latin typeface="Calibri"/>
              </a:rPr>
              <a:t>Results in</a:t>
            </a:r>
          </a:p>
        </p:txBody>
      </p:sp>
      <p:sp>
        <p:nvSpPr>
          <p:cNvPr id="9" name="Rechteck 23"/>
          <p:cNvSpPr/>
          <p:nvPr/>
        </p:nvSpPr>
        <p:spPr>
          <a:xfrm>
            <a:off x="5951985" y="3609200"/>
            <a:ext cx="5735985" cy="1835758"/>
          </a:xfrm>
          <a:prstGeom prst="rect">
            <a:avLst/>
          </a:prstGeom>
          <a:solidFill>
            <a:srgbClr val="F2F2F2">
              <a:alpha val="52000"/>
            </a:srgbClr>
          </a:solidFill>
          <a:ln cap="flat">
            <a:noFill/>
            <a:prstDash val="solid"/>
          </a:ln>
        </p:spPr>
        <p:txBody>
          <a:bodyPr vert="horz" wrap="square" lIns="971778" tIns="45710" rIns="91421" bIns="45710" anchor="ctr" anchorCtr="0" compatLnSpc="1">
            <a:noAutofit/>
          </a:bodyPr>
          <a:lstStyle/>
          <a:p>
            <a:pPr marL="285695" marR="0" lvl="0" indent="-285695" algn="l" defTabSz="914400" rtl="0" fontAlgn="auto" hangingPunct="1">
              <a:lnSpc>
                <a:spcPts val="1920"/>
              </a:lnSpc>
              <a:spcBef>
                <a:spcPts val="0"/>
              </a:spcBef>
              <a:spcAft>
                <a:spcPts val="600"/>
              </a:spcAft>
              <a:buSzPct val="100000"/>
              <a:buFont typeface="Arial" pitchFamily="34"/>
              <a:buChar char="•"/>
              <a:tabLst/>
              <a:defRPr sz="1800" b="0" i="0" u="none" strike="noStrike" kern="0" cap="none" spc="0" baseline="0">
                <a:solidFill>
                  <a:srgbClr val="000000"/>
                </a:solidFill>
                <a:uFillTx/>
              </a:defRPr>
            </a:pPr>
            <a:r>
              <a:rPr lang="en-US" sz="1467" b="0" i="0" u="none" strike="noStrike" kern="1200" cap="none" spc="0" baseline="0" dirty="0">
                <a:solidFill>
                  <a:srgbClr val="000000"/>
                </a:solidFill>
                <a:uFillTx/>
                <a:latin typeface="Calibri"/>
              </a:rPr>
              <a:t>Growing global footprint requires:</a:t>
            </a:r>
          </a:p>
          <a:p>
            <a:pPr marL="542815" marR="0" lvl="2" indent="-276167" algn="l" defTabSz="914400" rtl="0" fontAlgn="auto" hangingPunct="1">
              <a:lnSpc>
                <a:spcPts val="1920"/>
              </a:lnSpc>
              <a:spcBef>
                <a:spcPts val="0"/>
              </a:spcBef>
              <a:spcAft>
                <a:spcPts val="400"/>
              </a:spcAft>
              <a:buSzPct val="100000"/>
              <a:buFont typeface="Symbol" pitchFamily="18"/>
              <a:buChar char="-"/>
              <a:tabLst/>
              <a:defRPr sz="1800" b="0" i="0" u="none" strike="noStrike" kern="0" cap="none" spc="0" baseline="0">
                <a:solidFill>
                  <a:srgbClr val="000000"/>
                </a:solidFill>
                <a:uFillTx/>
              </a:defRPr>
            </a:pPr>
            <a:r>
              <a:rPr lang="en-US" sz="1467" b="0" i="0" u="none" strike="noStrike" kern="1200" cap="none" spc="0" baseline="0" dirty="0">
                <a:solidFill>
                  <a:srgbClr val="000000"/>
                </a:solidFill>
                <a:uFillTx/>
                <a:latin typeface="Calibri"/>
              </a:rPr>
              <a:t>Your company to act like truly global</a:t>
            </a:r>
          </a:p>
          <a:p>
            <a:pPr marL="542815" marR="0" lvl="2" indent="-276167" algn="l" defTabSz="914400" rtl="0" fontAlgn="auto" hangingPunct="1">
              <a:lnSpc>
                <a:spcPts val="1920"/>
              </a:lnSpc>
              <a:spcBef>
                <a:spcPts val="0"/>
              </a:spcBef>
              <a:spcAft>
                <a:spcPts val="400"/>
              </a:spcAft>
              <a:buSzPct val="100000"/>
              <a:buFont typeface="Symbol" pitchFamily="18"/>
              <a:buChar char="-"/>
              <a:tabLst/>
              <a:defRPr sz="1800" b="0" i="0" u="none" strike="noStrike" kern="0" cap="none" spc="0" baseline="0">
                <a:solidFill>
                  <a:srgbClr val="000000"/>
                </a:solidFill>
                <a:uFillTx/>
              </a:defRPr>
            </a:pPr>
            <a:r>
              <a:rPr lang="en-US" sz="1467" b="0" i="0" u="none" strike="noStrike" kern="1200" cap="none" spc="0" baseline="0" dirty="0">
                <a:solidFill>
                  <a:srgbClr val="000000"/>
                </a:solidFill>
                <a:uFillTx/>
                <a:latin typeface="Calibri"/>
              </a:rPr>
              <a:t>Transition from a local to UK and to other global locations</a:t>
            </a:r>
          </a:p>
        </p:txBody>
      </p:sp>
      <p:sp>
        <p:nvSpPr>
          <p:cNvPr id="10" name="Richtungspfeil 24"/>
          <p:cNvSpPr/>
          <p:nvPr/>
        </p:nvSpPr>
        <p:spPr>
          <a:xfrm>
            <a:off x="831518" y="3609200"/>
            <a:ext cx="5480502" cy="1835758"/>
          </a:xfrm>
          <a:custGeom>
            <a:avLst/>
            <a:gdLst>
              <a:gd name="f0" fmla="val 10800000"/>
              <a:gd name="f1" fmla="val 5400000"/>
              <a:gd name="f2" fmla="val 180"/>
              <a:gd name="f3" fmla="val w"/>
              <a:gd name="f4" fmla="val h"/>
              <a:gd name="f5" fmla="val ss"/>
              <a:gd name="f6" fmla="val 0"/>
              <a:gd name="f7" fmla="val 15525"/>
              <a:gd name="f8" fmla="+- 0 0 -360"/>
              <a:gd name="f9" fmla="+- 0 0 -18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30 f26 1"/>
              <a:gd name="f35" fmla="*/ f29 f26 1"/>
              <a:gd name="f36" fmla="*/ f32 1 2"/>
              <a:gd name="f37" fmla="min f33 f32"/>
              <a:gd name="f38" fmla="+- f6 f36 0"/>
              <a:gd name="f39" fmla="*/ f37 f7 1"/>
              <a:gd name="f40" fmla="*/ f39 1 100000"/>
              <a:gd name="f41" fmla="*/ f38 f26 1"/>
              <a:gd name="f42" fmla="+- f29 0 f40"/>
              <a:gd name="f43" fmla="+- f42 f29 0"/>
              <a:gd name="f44" fmla="*/ f42 1 2"/>
              <a:gd name="f45" fmla="*/ f42 f26 1"/>
              <a:gd name="f46" fmla="*/ f43 1 2"/>
              <a:gd name="f47" fmla="*/ f44 f26 1"/>
              <a:gd name="f48" fmla="*/ f46 f26 1"/>
            </a:gdLst>
            <a:ahLst/>
            <a:cxnLst>
              <a:cxn ang="3cd4">
                <a:pos x="hc" y="t"/>
              </a:cxn>
              <a:cxn ang="0">
                <a:pos x="r" y="vc"/>
              </a:cxn>
              <a:cxn ang="cd4">
                <a:pos x="hc" y="b"/>
              </a:cxn>
              <a:cxn ang="cd2">
                <a:pos x="l" y="vc"/>
              </a:cxn>
              <a:cxn ang="f24">
                <a:pos x="f47" y="f31"/>
              </a:cxn>
              <a:cxn ang="f25">
                <a:pos x="f47" y="f34"/>
              </a:cxn>
            </a:cxnLst>
            <a:rect l="f31" t="f31" r="f48" b="f34"/>
            <a:pathLst>
              <a:path>
                <a:moveTo>
                  <a:pt x="f31" y="f31"/>
                </a:moveTo>
                <a:lnTo>
                  <a:pt x="f45" y="f31"/>
                </a:lnTo>
                <a:lnTo>
                  <a:pt x="f35" y="f41"/>
                </a:lnTo>
                <a:lnTo>
                  <a:pt x="f45" y="f34"/>
                </a:lnTo>
                <a:lnTo>
                  <a:pt x="f31" y="f34"/>
                </a:lnTo>
                <a:close/>
              </a:path>
            </a:pathLst>
          </a:custGeom>
          <a:solidFill>
            <a:srgbClr val="D9E6FF"/>
          </a:solidFill>
          <a:ln cap="flat">
            <a:noFill/>
            <a:prstDash val="solid"/>
          </a:ln>
        </p:spPr>
        <p:txBody>
          <a:bodyPr vert="horz" wrap="square" lIns="539880" tIns="143972" rIns="91421" bIns="45710" anchor="t" anchorCtr="0" compatLnSpc="1">
            <a:noAutofit/>
          </a:bodyPr>
          <a:lstStyle/>
          <a:p>
            <a:pPr marL="285695" marR="0" lvl="0" indent="-285695" algn="l" defTabSz="914400" rtl="0" fontAlgn="auto" hangingPunct="1">
              <a:lnSpc>
                <a:spcPts val="1920"/>
              </a:lnSpc>
              <a:spcBef>
                <a:spcPts val="0"/>
              </a:spcBef>
              <a:spcAft>
                <a:spcPts val="400"/>
              </a:spcAft>
              <a:buSzPct val="100000"/>
              <a:buFont typeface="Arial" pitchFamily="34"/>
              <a:buChar char="•"/>
              <a:tabLst/>
              <a:defRPr sz="1800" b="0" i="0" u="none" strike="noStrike" kern="0" cap="none" spc="0" baseline="0">
                <a:solidFill>
                  <a:srgbClr val="000000"/>
                </a:solidFill>
                <a:uFillTx/>
              </a:defRPr>
            </a:pPr>
            <a:r>
              <a:rPr lang="en-US" sz="1467" b="0" i="0" u="none" strike="noStrike" kern="0" cap="none" spc="0" baseline="0" dirty="0">
                <a:solidFill>
                  <a:srgbClr val="000000"/>
                </a:solidFill>
                <a:uFillTx/>
                <a:latin typeface="Calibri"/>
              </a:rPr>
              <a:t>Ropart UK helps you to </a:t>
            </a:r>
            <a:r>
              <a:rPr lang="en-US" sz="1467" b="0" i="0" u="none" strike="noStrike" kern="1200" cap="none" spc="0" baseline="0" dirty="0">
                <a:solidFill>
                  <a:srgbClr val="000000"/>
                </a:solidFill>
                <a:uFillTx/>
                <a:latin typeface="Calibri"/>
              </a:rPr>
              <a:t>growth in the UK market</a:t>
            </a:r>
            <a:br>
              <a:rPr lang="en-US" sz="1467" b="0" i="0" u="none" strike="noStrike" kern="1200" cap="none" spc="0" baseline="0" dirty="0">
                <a:solidFill>
                  <a:srgbClr val="000000"/>
                </a:solidFill>
                <a:uFillTx/>
                <a:latin typeface="Calibri"/>
              </a:rPr>
            </a:br>
            <a:endParaRPr lang="en-US" sz="1467" b="0" i="0" u="none" strike="noStrike" kern="1200" cap="none" spc="0" baseline="0" dirty="0">
              <a:solidFill>
                <a:srgbClr val="000000"/>
              </a:solidFill>
              <a:uFillTx/>
              <a:latin typeface="Calibri"/>
            </a:endParaRPr>
          </a:p>
          <a:p>
            <a:pPr marL="0" marR="0" lvl="0" indent="0" algn="l" defTabSz="914400" rtl="0" fontAlgn="auto" hangingPunct="1">
              <a:lnSpc>
                <a:spcPts val="1920"/>
              </a:lnSpc>
              <a:spcBef>
                <a:spcPts val="0"/>
              </a:spcBef>
              <a:spcAft>
                <a:spcPts val="400"/>
              </a:spcAft>
              <a:buNone/>
              <a:tabLst/>
              <a:defRPr sz="1800" b="0" i="0" u="none" strike="noStrike" kern="0" cap="none" spc="0" baseline="0">
                <a:solidFill>
                  <a:srgbClr val="000000"/>
                </a:solidFill>
                <a:uFillTx/>
              </a:defRPr>
            </a:pPr>
            <a:endParaRPr lang="en-US" sz="1467" b="0" i="0" u="none" strike="noStrike" kern="1200" cap="none" spc="0" baseline="0" dirty="0">
              <a:solidFill>
                <a:srgbClr val="000000"/>
              </a:solidFill>
              <a:uFillTx/>
              <a:latin typeface="Calibri"/>
            </a:endParaRPr>
          </a:p>
          <a:p>
            <a:pPr marL="285695" marR="0" lvl="0" indent="-285695" algn="l" defTabSz="914400" rtl="0" fontAlgn="auto" hangingPunct="1">
              <a:lnSpc>
                <a:spcPts val="1920"/>
              </a:lnSpc>
              <a:spcBef>
                <a:spcPts val="0"/>
              </a:spcBef>
              <a:spcAft>
                <a:spcPts val="400"/>
              </a:spcAft>
              <a:buSzPct val="100000"/>
              <a:buFont typeface="Arial" pitchFamily="34"/>
              <a:buChar char="•"/>
              <a:tabLst/>
              <a:defRPr sz="1800" b="0" i="0" u="none" strike="noStrike" kern="0" cap="none" spc="0" baseline="0">
                <a:solidFill>
                  <a:srgbClr val="000000"/>
                </a:solidFill>
                <a:uFillTx/>
              </a:defRPr>
            </a:pPr>
            <a:endParaRPr lang="en-US" sz="1467" b="0" i="0" u="none" strike="noStrike" kern="1200" cap="none" spc="0" baseline="0" dirty="0">
              <a:solidFill>
                <a:srgbClr val="000000"/>
              </a:solidFill>
              <a:uFillTx/>
              <a:latin typeface="Calibri"/>
            </a:endParaRPr>
          </a:p>
          <a:p>
            <a:pPr marL="285695" marR="0" lvl="0" indent="-285695" algn="l" defTabSz="914400" rtl="0" fontAlgn="auto" hangingPunct="1">
              <a:lnSpc>
                <a:spcPts val="1920"/>
              </a:lnSpc>
              <a:spcBef>
                <a:spcPts val="0"/>
              </a:spcBef>
              <a:spcAft>
                <a:spcPts val="400"/>
              </a:spcAft>
              <a:buSzPct val="100000"/>
              <a:buFont typeface="Arial" pitchFamily="34"/>
              <a:buChar char="•"/>
              <a:tabLst/>
              <a:defRPr sz="1800" b="0" i="0" u="none" strike="noStrike" kern="0" cap="none" spc="0" baseline="0">
                <a:solidFill>
                  <a:srgbClr val="000000"/>
                </a:solidFill>
                <a:uFillTx/>
              </a:defRPr>
            </a:pPr>
            <a:endParaRPr lang="en-US" sz="1467" b="0" i="0" u="none" strike="noStrike" kern="1200" cap="none" spc="0" baseline="0" dirty="0">
              <a:solidFill>
                <a:srgbClr val="000000"/>
              </a:solidFill>
              <a:uFillTx/>
              <a:latin typeface="Calibri"/>
            </a:endParaRPr>
          </a:p>
          <a:p>
            <a:pPr marL="285695" marR="0" lvl="0" indent="-285695" algn="l" defTabSz="914400" rtl="0" fontAlgn="auto" hangingPunct="1">
              <a:lnSpc>
                <a:spcPts val="1920"/>
              </a:lnSpc>
              <a:spcBef>
                <a:spcPts val="0"/>
              </a:spcBef>
              <a:spcAft>
                <a:spcPts val="400"/>
              </a:spcAft>
              <a:buSzPct val="100000"/>
              <a:buFont typeface="Arial" pitchFamily="34"/>
              <a:buChar char="•"/>
              <a:tabLst/>
              <a:defRPr sz="1800" b="0" i="0" u="none" strike="noStrike" kern="0" cap="none" spc="0" baseline="0">
                <a:solidFill>
                  <a:srgbClr val="000000"/>
                </a:solidFill>
                <a:uFillTx/>
              </a:defRPr>
            </a:pPr>
            <a:endParaRPr lang="en-US" sz="1467" b="0" i="0" u="none" strike="noStrike" kern="1200" cap="none" spc="0" baseline="0" dirty="0">
              <a:solidFill>
                <a:srgbClr val="000000"/>
              </a:solidFill>
              <a:uFillTx/>
              <a:latin typeface="Calibri"/>
            </a:endParaRPr>
          </a:p>
          <a:p>
            <a:pPr marL="0" marR="0" lvl="0" indent="0" algn="l" defTabSz="914400" rtl="0" fontAlgn="auto" hangingPunct="1">
              <a:lnSpc>
                <a:spcPts val="1920"/>
              </a:lnSpc>
              <a:spcBef>
                <a:spcPts val="0"/>
              </a:spcBef>
              <a:spcAft>
                <a:spcPts val="400"/>
              </a:spcAft>
              <a:buNone/>
              <a:tabLst/>
              <a:defRPr sz="1800" b="0" i="0" u="none" strike="noStrike" kern="0" cap="none" spc="0" baseline="0">
                <a:solidFill>
                  <a:srgbClr val="000000"/>
                </a:solidFill>
                <a:uFillTx/>
              </a:defRPr>
            </a:pPr>
            <a:r>
              <a:rPr lang="en-US" sz="1467" b="0" i="0" u="none" strike="noStrike" kern="1200" cap="none" spc="0" baseline="0" dirty="0">
                <a:solidFill>
                  <a:srgbClr val="000000"/>
                </a:solidFill>
                <a:uFillTx/>
                <a:latin typeface="Calibri"/>
              </a:rPr>
              <a:t> </a:t>
            </a:r>
          </a:p>
        </p:txBody>
      </p:sp>
      <p:sp>
        <p:nvSpPr>
          <p:cNvPr id="11" name="Rechteck 16"/>
          <p:cNvSpPr/>
          <p:nvPr/>
        </p:nvSpPr>
        <p:spPr>
          <a:xfrm rot="16200004">
            <a:off x="10247" y="4293478"/>
            <a:ext cx="1835758" cy="467185"/>
          </a:xfrm>
          <a:prstGeom prst="rect">
            <a:avLst/>
          </a:prstGeom>
          <a:solidFill>
            <a:srgbClr val="D9E6FF"/>
          </a:solidFill>
          <a:ln cap="flat">
            <a:noFill/>
            <a:prstDash val="solid"/>
          </a:ln>
        </p:spPr>
        <p:txBody>
          <a:bodyPr vert="horz" wrap="square" lIns="0" tIns="46021" rIns="0" bIns="46021" anchor="ctr"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1467" b="1" i="0" u="none" strike="noStrike" kern="0" cap="none" spc="100" baseline="0" dirty="0" err="1">
                <a:solidFill>
                  <a:srgbClr val="000000"/>
                </a:solidFill>
                <a:uFillTx/>
                <a:latin typeface="Calibri"/>
                <a:cs typeface="Arial"/>
              </a:rPr>
              <a:t>Amplifiers</a:t>
            </a:r>
            <a:endParaRPr lang="de-DE" sz="1467" b="1" i="0" u="none" strike="noStrike" kern="0" cap="none" spc="100" baseline="0" dirty="0">
              <a:solidFill>
                <a:srgbClr val="000000"/>
              </a:solidFill>
              <a:uFillTx/>
              <a:latin typeface="Calibri"/>
              <a:cs typeface="Arial"/>
            </a:endParaRPr>
          </a:p>
        </p:txBody>
      </p:sp>
      <p:sp>
        <p:nvSpPr>
          <p:cNvPr id="12" name="Right Arrow 7"/>
          <p:cNvSpPr/>
          <p:nvPr/>
        </p:nvSpPr>
        <p:spPr>
          <a:xfrm>
            <a:off x="5584844" y="4203085"/>
            <a:ext cx="1080116" cy="647989"/>
          </a:xfrm>
          <a:custGeom>
            <a:avLst>
              <a:gd name="f0" fmla="val 15121"/>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002060"/>
          </a:solidFill>
          <a:ln cap="flat">
            <a:noFill/>
            <a:prstDash val="solid"/>
          </a:ln>
        </p:spPr>
        <p:txBody>
          <a:bodyPr vert="horz" wrap="square" lIns="91421" tIns="45710" rIns="91421" bIns="4571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67" b="0" i="0" u="none" strike="noStrike" kern="1200" cap="none" spc="0" baseline="0">
                <a:solidFill>
                  <a:srgbClr val="FFFFFF"/>
                </a:solidFill>
                <a:uFillTx/>
                <a:latin typeface="Calibri"/>
              </a:rPr>
              <a:t>Results in</a:t>
            </a:r>
          </a:p>
        </p:txBody>
      </p:sp>
      <p:pic>
        <p:nvPicPr>
          <p:cNvPr id="13" name="Picture 3">
            <a:extLst>
              <a:ext uri="{FF2B5EF4-FFF2-40B4-BE49-F238E27FC236}">
                <a16:creationId xmlns:a16="http://schemas.microsoft.com/office/drawing/2014/main" id="{00000000-0000-0000-0000-000000000000}"/>
              </a:ext>
            </a:extLst>
          </p:cNvPr>
          <p:cNvPicPr>
            <a:picLocks noChangeAspect="1"/>
          </p:cNvPicPr>
          <p:nvPr/>
        </p:nvPicPr>
        <p:blipFill>
          <a:blip r:embed="rId3"/>
          <a:srcRect/>
          <a:stretch>
            <a:fillRect/>
          </a:stretch>
        </p:blipFill>
        <p:spPr>
          <a:xfrm>
            <a:off x="1670700" y="4365089"/>
            <a:ext cx="1664848" cy="935879"/>
          </a:xfrm>
          <a:prstGeom prst="rect">
            <a:avLst/>
          </a:prstGeom>
          <a:noFill/>
          <a:ln cap="flat">
            <a:noFill/>
          </a:ln>
          <a:effectLst>
            <a:outerShdw dist="139699" dir="2700000" algn="tl">
              <a:srgbClr val="333333">
                <a:alpha val="65000"/>
              </a:srgbClr>
            </a:outerShdw>
          </a:effectLst>
        </p:spPr>
      </p:pic>
      <p:pic>
        <p:nvPicPr>
          <p:cNvPr id="14" name="Picture 5">
            <a:extLst>
              <a:ext uri="{FF2B5EF4-FFF2-40B4-BE49-F238E27FC236}">
                <a16:creationId xmlns:a16="http://schemas.microsoft.com/office/drawing/2014/main" id="{00000000-0000-0000-0000-000000000000}"/>
              </a:ext>
            </a:extLst>
          </p:cNvPr>
          <p:cNvPicPr>
            <a:picLocks noChangeAspect="1"/>
          </p:cNvPicPr>
          <p:nvPr/>
        </p:nvPicPr>
        <p:blipFill>
          <a:blip r:embed="rId4"/>
          <a:srcRect l="6901" t="5296" r="5125" b="4544"/>
          <a:stretch>
            <a:fillRect/>
          </a:stretch>
        </p:blipFill>
        <p:spPr>
          <a:xfrm>
            <a:off x="3719733" y="4360819"/>
            <a:ext cx="877595" cy="935879"/>
          </a:xfrm>
          <a:prstGeom prst="rect">
            <a:avLst/>
          </a:prstGeom>
          <a:noFill/>
          <a:ln cap="flat">
            <a:noFill/>
          </a:ln>
          <a:effectLst>
            <a:outerShdw dist="139699" dir="2700000" algn="tl">
              <a:srgbClr val="333333">
                <a:alpha val="65000"/>
              </a:srgbClr>
            </a:outerShdw>
          </a:effectLst>
        </p:spPr>
      </p:pic>
      <p:sp>
        <p:nvSpPr>
          <p:cNvPr id="15" name="Rechteck 30"/>
          <p:cNvSpPr/>
          <p:nvPr/>
        </p:nvSpPr>
        <p:spPr>
          <a:xfrm>
            <a:off x="699296" y="5876949"/>
            <a:ext cx="10988673" cy="503934"/>
          </a:xfrm>
          <a:prstGeom prst="rect">
            <a:avLst/>
          </a:prstGeom>
          <a:noFill/>
          <a:ln w="28575" cap="flat">
            <a:solidFill>
              <a:srgbClr val="002060"/>
            </a:solidFill>
            <a:prstDash val="solid"/>
            <a:miter/>
          </a:ln>
        </p:spPr>
        <p:txBody>
          <a:bodyPr vert="horz" wrap="square" lIns="143972" tIns="0" rIns="143972" bIns="0" anchor="ctr" anchorCtr="1" compatLnSpc="1">
            <a:noAutofit/>
          </a:bodyPr>
          <a:lstStyle/>
          <a:p>
            <a:pPr marL="0" marR="0" lvl="0" indent="0" algn="ctr" defTabSz="914400" rtl="0" fontAlgn="auto" hangingPunct="0">
              <a:lnSpc>
                <a:spcPct val="100000"/>
              </a:lnSpc>
              <a:spcBef>
                <a:spcPts val="600"/>
              </a:spcBef>
              <a:spcAft>
                <a:spcPts val="600"/>
              </a:spcAft>
              <a:buNone/>
              <a:tabLst/>
              <a:defRPr sz="1800" b="0" i="0" u="none" strike="noStrike" kern="0" cap="none" spc="0" baseline="0">
                <a:solidFill>
                  <a:srgbClr val="000000"/>
                </a:solidFill>
                <a:uFillTx/>
              </a:defRPr>
            </a:pPr>
            <a:r>
              <a:rPr lang="en-US" sz="1600" b="1" i="0" u="none" strike="noStrike" kern="0" cap="none" spc="0" baseline="0" dirty="0">
                <a:solidFill>
                  <a:srgbClr val="002060"/>
                </a:solidFill>
                <a:uFillTx/>
                <a:latin typeface="Calibri"/>
                <a:cs typeface="Arial" pitchFamily="34"/>
              </a:rPr>
              <a:t>Ropart UK mitigates those error states for your company and provides stronger global focus</a:t>
            </a:r>
          </a:p>
        </p:txBody>
      </p:sp>
      <p:sp>
        <p:nvSpPr>
          <p:cNvPr id="16" name="Alt Başlık 1"/>
          <p:cNvSpPr txBox="1">
            <a:spLocks/>
          </p:cNvSpPr>
          <p:nvPr/>
        </p:nvSpPr>
        <p:spPr>
          <a:xfrm>
            <a:off x="53803" y="6440781"/>
            <a:ext cx="7308989" cy="3456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ontrapunkt Bob Light"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ontrapunkt Bob Light"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ontrapunkt Bob Light"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ontrapunkt Bob Light"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ontrapunkt Bob Light"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dirty="0" smtClean="0">
                <a:solidFill>
                  <a:srgbClr val="FB6103"/>
                </a:solidFill>
                <a:latin typeface="Agency FB" panose="020B0503020202020204" pitchFamily="34" charset="0"/>
              </a:rPr>
              <a:t>RO</a:t>
            </a:r>
            <a:r>
              <a:rPr lang="tr-TR" sz="2000" dirty="0" smtClean="0">
                <a:solidFill>
                  <a:schemeClr val="tx2">
                    <a:lumMod val="75000"/>
                  </a:schemeClr>
                </a:solidFill>
                <a:latin typeface="Agency FB" panose="020B0503020202020204" pitchFamily="34" charset="0"/>
              </a:rPr>
              <a:t>PART GROUP                                                                                  </a:t>
            </a:r>
            <a:r>
              <a:rPr lang="tr-TR" sz="1400" dirty="0" smtClean="0">
                <a:solidFill>
                  <a:schemeClr val="tx2">
                    <a:lumMod val="75000"/>
                  </a:schemeClr>
                </a:solidFill>
                <a:latin typeface="Agency FB" panose="020B0503020202020204" pitchFamily="34" charset="0"/>
              </a:rPr>
              <a:t>www.Ropart.com.tr</a:t>
            </a:r>
            <a:endParaRPr lang="tr-TR" sz="2000" dirty="0">
              <a:solidFill>
                <a:schemeClr val="tx2">
                  <a:lumMod val="75000"/>
                </a:schemeClr>
              </a:solidFill>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782">
    <p:spTree>
      <p:nvGrpSpPr>
        <p:cNvPr id="1" name=""/>
        <p:cNvGrpSpPr/>
        <p:nvPr/>
      </p:nvGrpSpPr>
      <p:grpSpPr>
        <a:xfrm>
          <a:off x="0" y="0"/>
          <a:ext cx="0" cy="0"/>
          <a:chOff x="0" y="0"/>
          <a:chExt cx="0" cy="0"/>
        </a:xfrm>
      </p:grpSpPr>
      <p:sp>
        <p:nvSpPr>
          <p:cNvPr id="2" name="Text Box 2"/>
          <p:cNvSpPr txBox="1"/>
          <p:nvPr/>
        </p:nvSpPr>
        <p:spPr>
          <a:xfrm>
            <a:off x="208757" y="792163"/>
            <a:ext cx="184151" cy="36671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Titel 1"/>
          <p:cNvSpPr txBox="1">
            <a:spLocks noGrp="1"/>
          </p:cNvSpPr>
          <p:nvPr>
            <p:ph type="title"/>
          </p:nvPr>
        </p:nvSpPr>
        <p:spPr>
          <a:xfrm>
            <a:off x="694532" y="409587"/>
            <a:ext cx="8100002" cy="863998"/>
          </a:xfrm>
        </p:spPr>
        <p:txBody>
          <a:bodyPr/>
          <a:lstStyle/>
          <a:p>
            <a:pPr lvl="0"/>
            <a:r>
              <a:rPr lang="en-US" sz="2000"/>
              <a:t>Agenda</a:t>
            </a:r>
          </a:p>
        </p:txBody>
      </p:sp>
      <p:sp>
        <p:nvSpPr>
          <p:cNvPr id="4" name="Eingekerbter Richtungspfeil 35"/>
          <p:cNvSpPr/>
          <p:nvPr/>
        </p:nvSpPr>
        <p:spPr>
          <a:xfrm>
            <a:off x="718142" y="1352452"/>
            <a:ext cx="4464000" cy="791961"/>
          </a:xfrm>
          <a:custGeom>
            <a:avLst/>
            <a:gdLst>
              <a:gd name="f0" fmla="val 10800000"/>
              <a:gd name="f1" fmla="val 5400000"/>
              <a:gd name="f2" fmla="val 180"/>
              <a:gd name="f3" fmla="val w"/>
              <a:gd name="f4" fmla="val h"/>
              <a:gd name="f5" fmla="val ss"/>
              <a:gd name="f6" fmla="val 0"/>
              <a:gd name="f7" fmla="val 21886"/>
              <a:gd name="f8" fmla="+- 0 0 -360"/>
              <a:gd name="f9" fmla="+- 0 0 -18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30 f26 1"/>
              <a:gd name="f35" fmla="*/ f29 f26 1"/>
              <a:gd name="f36" fmla="*/ f32 1 2"/>
              <a:gd name="f37" fmla="min f33 f32"/>
              <a:gd name="f38" fmla="+- f6 f36 0"/>
              <a:gd name="f39" fmla="*/ f37 f7 1"/>
              <a:gd name="f40" fmla="*/ f39 1 100000"/>
              <a:gd name="f41" fmla="*/ f38 f26 1"/>
              <a:gd name="f42" fmla="+- f29 0 f40"/>
              <a:gd name="f43" fmla="+- f42 f29 0"/>
              <a:gd name="f44" fmla="*/ f42 1 2"/>
              <a:gd name="f45" fmla="*/ f42 f26 1"/>
              <a:gd name="f46" fmla="*/ f43 1 2"/>
              <a:gd name="f47" fmla="*/ f44 f26 1"/>
              <a:gd name="f48" fmla="*/ f46 f26 1"/>
            </a:gdLst>
            <a:ahLst/>
            <a:cxnLst>
              <a:cxn ang="3cd4">
                <a:pos x="hc" y="t"/>
              </a:cxn>
              <a:cxn ang="0">
                <a:pos x="r" y="vc"/>
              </a:cxn>
              <a:cxn ang="cd4">
                <a:pos x="hc" y="b"/>
              </a:cxn>
              <a:cxn ang="cd2">
                <a:pos x="l" y="vc"/>
              </a:cxn>
              <a:cxn ang="f24">
                <a:pos x="f47" y="f31"/>
              </a:cxn>
              <a:cxn ang="f25">
                <a:pos x="f47" y="f34"/>
              </a:cxn>
            </a:cxnLst>
            <a:rect l="f31" t="f31" r="f48" b="f34"/>
            <a:pathLst>
              <a:path>
                <a:moveTo>
                  <a:pt x="f31" y="f31"/>
                </a:moveTo>
                <a:lnTo>
                  <a:pt x="f45" y="f31"/>
                </a:lnTo>
                <a:lnTo>
                  <a:pt x="f35" y="f41"/>
                </a:lnTo>
                <a:lnTo>
                  <a:pt x="f45" y="f34"/>
                </a:lnTo>
                <a:lnTo>
                  <a:pt x="f31" y="f34"/>
                </a:lnTo>
                <a:close/>
              </a:path>
            </a:pathLst>
          </a:custGeom>
          <a:solidFill>
            <a:srgbClr val="E1E1FA"/>
          </a:solidFill>
          <a:ln w="19046" cap="flat">
            <a:solidFill>
              <a:srgbClr val="FF0000"/>
            </a:solidFill>
            <a:prstDash val="solid"/>
            <a:miter/>
          </a:ln>
        </p:spPr>
        <p:txBody>
          <a:bodyPr vert="horz" wrap="square" lIns="143999" tIns="46030" rIns="143999" bIns="46030" anchor="ctr" anchorCtr="0" compatLnSpc="1">
            <a:noAutofit/>
          </a:bodyPr>
          <a:lstStyle/>
          <a:p>
            <a:pPr marL="404960" marR="0" lvl="0" indent="0" algn="l" defTabSz="914400" rtl="0" fontAlgn="auto" hangingPunct="0">
              <a:lnSpc>
                <a:spcPct val="100000"/>
              </a:lnSpc>
              <a:spcBef>
                <a:spcPts val="450"/>
              </a:spcBef>
              <a:spcAft>
                <a:spcPts val="0"/>
              </a:spcAft>
              <a:buNone/>
              <a:tabLst/>
              <a:defRPr sz="1800" b="0" i="0" u="none" strike="noStrike" kern="0" cap="none" spc="0" baseline="0">
                <a:solidFill>
                  <a:srgbClr val="000000"/>
                </a:solidFill>
                <a:uFillTx/>
              </a:defRPr>
            </a:pPr>
            <a:r>
              <a:rPr lang="en-US" sz="1200" b="1" i="0" u="none" strike="noStrike" kern="0" cap="none" spc="0" baseline="0" dirty="0">
                <a:solidFill>
                  <a:srgbClr val="000000"/>
                </a:solidFill>
                <a:uFillTx/>
                <a:latin typeface="Calibri"/>
                <a:cs typeface="Arial"/>
              </a:rPr>
              <a:t>Overview</a:t>
            </a:r>
            <a:br>
              <a:rPr lang="en-US" sz="1200" b="1" i="0" u="none" strike="noStrike" kern="0" cap="none" spc="0" baseline="0" dirty="0">
                <a:solidFill>
                  <a:srgbClr val="000000"/>
                </a:solidFill>
                <a:uFillTx/>
                <a:latin typeface="Calibri"/>
                <a:cs typeface="Arial"/>
              </a:rPr>
            </a:br>
            <a:r>
              <a:rPr lang="en-US" sz="1200" b="1" i="0" u="none" strike="noStrike" kern="0" cap="none" spc="0" baseline="0" dirty="0">
                <a:solidFill>
                  <a:srgbClr val="000000"/>
                </a:solidFill>
                <a:uFillTx/>
                <a:latin typeface="Calibri"/>
                <a:cs typeface="Arial"/>
              </a:rPr>
              <a:t>Who we are?</a:t>
            </a:r>
          </a:p>
        </p:txBody>
      </p:sp>
      <p:sp>
        <p:nvSpPr>
          <p:cNvPr id="5" name="Ellipse 1"/>
          <p:cNvSpPr/>
          <p:nvPr/>
        </p:nvSpPr>
        <p:spPr>
          <a:xfrm>
            <a:off x="519498" y="1543891"/>
            <a:ext cx="431999" cy="420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9528" cap="flat">
            <a:solidFill>
              <a:srgbClr val="808080"/>
            </a:solidFill>
            <a:prstDash val="solid"/>
            <a:round/>
          </a:ln>
        </p:spPr>
        <p:txBody>
          <a:bodyPr vert="horz" wrap="square" lIns="35999" tIns="71999" rIns="35999" bIns="71999"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0" cap="none" spc="0" baseline="0">
                <a:solidFill>
                  <a:srgbClr val="000000"/>
                </a:solidFill>
                <a:uFillTx/>
                <a:latin typeface="Arial"/>
              </a:rPr>
              <a:t>1</a:t>
            </a:r>
          </a:p>
        </p:txBody>
      </p:sp>
      <p:sp>
        <p:nvSpPr>
          <p:cNvPr id="6" name="Eingekerbter Richtungspfeil 35"/>
          <p:cNvSpPr/>
          <p:nvPr/>
        </p:nvSpPr>
        <p:spPr>
          <a:xfrm>
            <a:off x="718142" y="3085862"/>
            <a:ext cx="4464000" cy="791961"/>
          </a:xfrm>
          <a:custGeom>
            <a:avLst/>
            <a:gdLst>
              <a:gd name="f0" fmla="val 10800000"/>
              <a:gd name="f1" fmla="val 5400000"/>
              <a:gd name="f2" fmla="val 180"/>
              <a:gd name="f3" fmla="val w"/>
              <a:gd name="f4" fmla="val h"/>
              <a:gd name="f5" fmla="val ss"/>
              <a:gd name="f6" fmla="val 0"/>
              <a:gd name="f7" fmla="val 21886"/>
              <a:gd name="f8" fmla="+- 0 0 -360"/>
              <a:gd name="f9" fmla="+- 0 0 -18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30 f26 1"/>
              <a:gd name="f35" fmla="*/ f29 f26 1"/>
              <a:gd name="f36" fmla="*/ f32 1 2"/>
              <a:gd name="f37" fmla="min f33 f32"/>
              <a:gd name="f38" fmla="+- f6 f36 0"/>
              <a:gd name="f39" fmla="*/ f37 f7 1"/>
              <a:gd name="f40" fmla="*/ f39 1 100000"/>
              <a:gd name="f41" fmla="*/ f38 f26 1"/>
              <a:gd name="f42" fmla="+- f29 0 f40"/>
              <a:gd name="f43" fmla="+- f42 f29 0"/>
              <a:gd name="f44" fmla="*/ f42 1 2"/>
              <a:gd name="f45" fmla="*/ f42 f26 1"/>
              <a:gd name="f46" fmla="*/ f43 1 2"/>
              <a:gd name="f47" fmla="*/ f44 f26 1"/>
              <a:gd name="f48" fmla="*/ f46 f26 1"/>
            </a:gdLst>
            <a:ahLst/>
            <a:cxnLst>
              <a:cxn ang="3cd4">
                <a:pos x="hc" y="t"/>
              </a:cxn>
              <a:cxn ang="0">
                <a:pos x="r" y="vc"/>
              </a:cxn>
              <a:cxn ang="cd4">
                <a:pos x="hc" y="b"/>
              </a:cxn>
              <a:cxn ang="cd2">
                <a:pos x="l" y="vc"/>
              </a:cxn>
              <a:cxn ang="f24">
                <a:pos x="f47" y="f31"/>
              </a:cxn>
              <a:cxn ang="f25">
                <a:pos x="f47" y="f34"/>
              </a:cxn>
            </a:cxnLst>
            <a:rect l="f31" t="f31" r="f48" b="f34"/>
            <a:pathLst>
              <a:path>
                <a:moveTo>
                  <a:pt x="f31" y="f31"/>
                </a:moveTo>
                <a:lnTo>
                  <a:pt x="f45" y="f31"/>
                </a:lnTo>
                <a:lnTo>
                  <a:pt x="f35" y="f41"/>
                </a:lnTo>
                <a:lnTo>
                  <a:pt x="f45" y="f34"/>
                </a:lnTo>
                <a:lnTo>
                  <a:pt x="f31" y="f34"/>
                </a:lnTo>
                <a:close/>
              </a:path>
            </a:pathLst>
          </a:custGeom>
          <a:solidFill>
            <a:srgbClr val="E1E1FA"/>
          </a:solidFill>
          <a:ln w="19046" cap="flat">
            <a:solidFill>
              <a:srgbClr val="FF0000"/>
            </a:solidFill>
            <a:prstDash val="solid"/>
            <a:miter/>
          </a:ln>
        </p:spPr>
        <p:txBody>
          <a:bodyPr vert="horz" wrap="square" lIns="143999" tIns="46030" rIns="143999" bIns="46030" anchor="ctr" anchorCtr="0" compatLnSpc="1">
            <a:noAutofit/>
          </a:bodyPr>
          <a:lstStyle/>
          <a:p>
            <a:pPr marL="404960" marR="0" lvl="0" indent="0" algn="l" defTabSz="914400" rtl="0" fontAlgn="auto" hangingPunct="0">
              <a:lnSpc>
                <a:spcPct val="100000"/>
              </a:lnSpc>
              <a:spcBef>
                <a:spcPts val="450"/>
              </a:spcBef>
              <a:spcAft>
                <a:spcPts val="0"/>
              </a:spcAft>
              <a:buNone/>
              <a:tabLst/>
              <a:defRPr sz="1800" b="0" i="0" u="none" strike="noStrike" kern="0" cap="none" spc="0" baseline="0">
                <a:solidFill>
                  <a:srgbClr val="000000"/>
                </a:solidFill>
                <a:uFillTx/>
              </a:defRPr>
            </a:pPr>
            <a:r>
              <a:rPr lang="de-DE" sz="1200" b="1" i="0" u="none" strike="noStrike" kern="0" cap="none" spc="0" baseline="0" dirty="0">
                <a:solidFill>
                  <a:srgbClr val="000000"/>
                </a:solidFill>
                <a:uFillTx/>
                <a:latin typeface="Calibri"/>
                <a:cs typeface="Arial"/>
              </a:rPr>
              <a:t>Details</a:t>
            </a:r>
            <a:br>
              <a:rPr lang="de-DE" sz="1200" b="1" i="0" u="none" strike="noStrike" kern="0" cap="none" spc="0" baseline="0" dirty="0">
                <a:solidFill>
                  <a:srgbClr val="000000"/>
                </a:solidFill>
                <a:uFillTx/>
                <a:latin typeface="Calibri"/>
                <a:cs typeface="Arial"/>
              </a:rPr>
            </a:br>
            <a:r>
              <a:rPr lang="en-GB" sz="1200" b="1" i="0" u="none" strike="noStrike" kern="0" cap="none" spc="0" baseline="0" dirty="0">
                <a:solidFill>
                  <a:srgbClr val="000000"/>
                </a:solidFill>
                <a:uFillTx/>
                <a:latin typeface="Calibri"/>
                <a:cs typeface="Arial"/>
              </a:rPr>
              <a:t>What we do? </a:t>
            </a:r>
          </a:p>
        </p:txBody>
      </p:sp>
      <p:sp>
        <p:nvSpPr>
          <p:cNvPr id="7" name="Ellipse 1"/>
          <p:cNvSpPr/>
          <p:nvPr/>
        </p:nvSpPr>
        <p:spPr>
          <a:xfrm>
            <a:off x="519498" y="3229752"/>
            <a:ext cx="431999" cy="420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9528" cap="flat">
            <a:solidFill>
              <a:srgbClr val="808080"/>
            </a:solidFill>
            <a:prstDash val="solid"/>
            <a:round/>
          </a:ln>
        </p:spPr>
        <p:txBody>
          <a:bodyPr vert="horz" wrap="square" lIns="35999" tIns="71999" rIns="35999" bIns="71999"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0" cap="none" spc="0" baseline="0">
                <a:solidFill>
                  <a:srgbClr val="000000"/>
                </a:solidFill>
                <a:uFillTx/>
                <a:latin typeface="Arial"/>
              </a:rPr>
              <a:t>2</a:t>
            </a:r>
          </a:p>
        </p:txBody>
      </p:sp>
      <p:sp>
        <p:nvSpPr>
          <p:cNvPr id="8" name="Eingekerbter Richtungspfeil 35"/>
          <p:cNvSpPr/>
          <p:nvPr/>
        </p:nvSpPr>
        <p:spPr>
          <a:xfrm>
            <a:off x="720958" y="4951055"/>
            <a:ext cx="4464000" cy="791961"/>
          </a:xfrm>
          <a:custGeom>
            <a:avLst/>
            <a:gdLst>
              <a:gd name="f0" fmla="val 10800000"/>
              <a:gd name="f1" fmla="val 5400000"/>
              <a:gd name="f2" fmla="val 180"/>
              <a:gd name="f3" fmla="val w"/>
              <a:gd name="f4" fmla="val h"/>
              <a:gd name="f5" fmla="val ss"/>
              <a:gd name="f6" fmla="val 0"/>
              <a:gd name="f7" fmla="val 21886"/>
              <a:gd name="f8" fmla="+- 0 0 -360"/>
              <a:gd name="f9" fmla="+- 0 0 -18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30 f26 1"/>
              <a:gd name="f35" fmla="*/ f29 f26 1"/>
              <a:gd name="f36" fmla="*/ f32 1 2"/>
              <a:gd name="f37" fmla="min f33 f32"/>
              <a:gd name="f38" fmla="+- f6 f36 0"/>
              <a:gd name="f39" fmla="*/ f37 f7 1"/>
              <a:gd name="f40" fmla="*/ f39 1 100000"/>
              <a:gd name="f41" fmla="*/ f38 f26 1"/>
              <a:gd name="f42" fmla="+- f29 0 f40"/>
              <a:gd name="f43" fmla="+- f42 f29 0"/>
              <a:gd name="f44" fmla="*/ f42 1 2"/>
              <a:gd name="f45" fmla="*/ f42 f26 1"/>
              <a:gd name="f46" fmla="*/ f43 1 2"/>
              <a:gd name="f47" fmla="*/ f44 f26 1"/>
              <a:gd name="f48" fmla="*/ f46 f26 1"/>
            </a:gdLst>
            <a:ahLst/>
            <a:cxnLst>
              <a:cxn ang="3cd4">
                <a:pos x="hc" y="t"/>
              </a:cxn>
              <a:cxn ang="0">
                <a:pos x="r" y="vc"/>
              </a:cxn>
              <a:cxn ang="cd4">
                <a:pos x="hc" y="b"/>
              </a:cxn>
              <a:cxn ang="cd2">
                <a:pos x="l" y="vc"/>
              </a:cxn>
              <a:cxn ang="f24">
                <a:pos x="f47" y="f31"/>
              </a:cxn>
              <a:cxn ang="f25">
                <a:pos x="f47" y="f34"/>
              </a:cxn>
            </a:cxnLst>
            <a:rect l="f31" t="f31" r="f48" b="f34"/>
            <a:pathLst>
              <a:path>
                <a:moveTo>
                  <a:pt x="f31" y="f31"/>
                </a:moveTo>
                <a:lnTo>
                  <a:pt x="f45" y="f31"/>
                </a:lnTo>
                <a:lnTo>
                  <a:pt x="f35" y="f41"/>
                </a:lnTo>
                <a:lnTo>
                  <a:pt x="f45" y="f34"/>
                </a:lnTo>
                <a:lnTo>
                  <a:pt x="f31" y="f34"/>
                </a:lnTo>
                <a:close/>
              </a:path>
            </a:pathLst>
          </a:custGeom>
          <a:solidFill>
            <a:srgbClr val="E1E1FA"/>
          </a:solidFill>
          <a:ln w="19046" cap="flat">
            <a:solidFill>
              <a:srgbClr val="FF0000"/>
            </a:solidFill>
            <a:prstDash val="solid"/>
            <a:miter/>
          </a:ln>
        </p:spPr>
        <p:txBody>
          <a:bodyPr vert="horz" wrap="square" lIns="143999" tIns="46030" rIns="143999" bIns="46030" anchor="ctr" anchorCtr="0" compatLnSpc="1">
            <a:noAutofit/>
          </a:bodyPr>
          <a:lstStyle/>
          <a:p>
            <a:pPr marL="404960" marR="0" lvl="0" indent="0" algn="l" defTabSz="914400" rtl="0" fontAlgn="auto" hangingPunct="0">
              <a:lnSpc>
                <a:spcPct val="100000"/>
              </a:lnSpc>
              <a:spcBef>
                <a:spcPts val="450"/>
              </a:spcBef>
              <a:spcAft>
                <a:spcPts val="0"/>
              </a:spcAft>
              <a:buNone/>
              <a:tabLst/>
              <a:defRPr sz="1800" b="0" i="0" u="none" strike="noStrike" kern="0" cap="none" spc="0" baseline="0">
                <a:solidFill>
                  <a:srgbClr val="000000"/>
                </a:solidFill>
                <a:uFillTx/>
              </a:defRPr>
            </a:pPr>
            <a:r>
              <a:rPr lang="en-GB" sz="1200" b="1" i="0" u="none" strike="noStrike" kern="0" cap="none" spc="0" baseline="0" dirty="0">
                <a:solidFill>
                  <a:srgbClr val="000000"/>
                </a:solidFill>
                <a:uFillTx/>
                <a:latin typeface="Calibri"/>
                <a:cs typeface="Arial"/>
              </a:rPr>
              <a:t>Proposals </a:t>
            </a:r>
            <a:br>
              <a:rPr lang="en-GB" sz="1200" b="1" i="0" u="none" strike="noStrike" kern="0" cap="none" spc="0" baseline="0" dirty="0">
                <a:solidFill>
                  <a:srgbClr val="000000"/>
                </a:solidFill>
                <a:uFillTx/>
                <a:latin typeface="Calibri"/>
                <a:cs typeface="Arial"/>
              </a:rPr>
            </a:br>
            <a:r>
              <a:rPr lang="en-GB" sz="1200" b="1" i="0" u="none" strike="noStrike" kern="0" cap="none" spc="0" baseline="0" dirty="0">
                <a:solidFill>
                  <a:srgbClr val="000000"/>
                </a:solidFill>
                <a:uFillTx/>
                <a:latin typeface="Calibri"/>
                <a:cs typeface="Arial"/>
              </a:rPr>
              <a:t>How we do?</a:t>
            </a:r>
          </a:p>
        </p:txBody>
      </p:sp>
      <p:sp>
        <p:nvSpPr>
          <p:cNvPr id="9" name="Ellipse 1"/>
          <p:cNvSpPr/>
          <p:nvPr/>
        </p:nvSpPr>
        <p:spPr>
          <a:xfrm>
            <a:off x="522314" y="5178512"/>
            <a:ext cx="431999" cy="420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9528" cap="flat">
            <a:solidFill>
              <a:srgbClr val="808080"/>
            </a:solidFill>
            <a:prstDash val="solid"/>
            <a:round/>
          </a:ln>
        </p:spPr>
        <p:txBody>
          <a:bodyPr vert="horz" wrap="square" lIns="35999" tIns="71999" rIns="35999" bIns="71999"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0" cap="none" spc="0" baseline="0">
                <a:solidFill>
                  <a:srgbClr val="000000"/>
                </a:solidFill>
                <a:uFillTx/>
                <a:latin typeface="Arial"/>
              </a:rPr>
              <a:t>3</a:t>
            </a:r>
          </a:p>
        </p:txBody>
      </p:sp>
      <p:sp>
        <p:nvSpPr>
          <p:cNvPr id="10" name="Rechteck 20"/>
          <p:cNvSpPr/>
          <p:nvPr/>
        </p:nvSpPr>
        <p:spPr>
          <a:xfrm>
            <a:off x="5266578" y="3071469"/>
            <a:ext cx="6092820" cy="677104"/>
          </a:xfrm>
          <a:prstGeom prst="rect">
            <a:avLst/>
          </a:prstGeom>
          <a:noFill/>
          <a:ln cap="flat">
            <a:noFill/>
            <a:prstDash val="solid"/>
          </a:ln>
        </p:spPr>
        <p:txBody>
          <a:bodyPr vert="horz" wrap="square" lIns="91440" tIns="45720" rIns="91440" bIns="45720" anchor="t" anchorCtr="0" compatLnSpc="1">
            <a:spAutoFit/>
          </a:bodyPr>
          <a:lstStyle/>
          <a:p>
            <a:pPr marL="725484" marR="0" lvl="1" indent="-363538" algn="l" defTabSz="914400" rtl="0" fontAlgn="auto" hangingPunct="1">
              <a:lnSpc>
                <a:spcPct val="100000"/>
              </a:lnSpc>
              <a:spcBef>
                <a:spcPts val="1200"/>
              </a:spcBef>
              <a:spcAft>
                <a:spcPts val="0"/>
              </a:spcAft>
              <a:buSzPct val="100000"/>
              <a:buFont typeface="Symbol" pitchFamily="18"/>
              <a:buChar char="-"/>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Calibri"/>
              </a:rPr>
              <a:t>Reciprocal Benefit  </a:t>
            </a:r>
          </a:p>
          <a:p>
            <a:pPr marL="725484" marR="0" lvl="1" indent="-363538" algn="l" defTabSz="914400" rtl="0" fontAlgn="auto" hangingPunct="1">
              <a:lnSpc>
                <a:spcPct val="100000"/>
              </a:lnSpc>
              <a:spcBef>
                <a:spcPts val="1200"/>
              </a:spcBef>
              <a:spcAft>
                <a:spcPts val="0"/>
              </a:spcAft>
              <a:buSzPct val="100000"/>
              <a:buFont typeface="Symbol" pitchFamily="18"/>
              <a:buChar char="-"/>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Calibri"/>
              </a:rPr>
              <a:t>Services in details </a:t>
            </a:r>
          </a:p>
        </p:txBody>
      </p:sp>
      <p:sp>
        <p:nvSpPr>
          <p:cNvPr id="11" name="Rechteck 21"/>
          <p:cNvSpPr/>
          <p:nvPr/>
        </p:nvSpPr>
        <p:spPr>
          <a:xfrm>
            <a:off x="5285597" y="4731453"/>
            <a:ext cx="6092820" cy="1046439"/>
          </a:xfrm>
          <a:prstGeom prst="rect">
            <a:avLst/>
          </a:prstGeom>
          <a:noFill/>
          <a:ln cap="flat">
            <a:noFill/>
            <a:prstDash val="solid"/>
          </a:ln>
        </p:spPr>
        <p:txBody>
          <a:bodyPr vert="horz" wrap="square" lIns="91440" tIns="45720" rIns="91440" bIns="45720" anchor="t" anchorCtr="0" compatLnSpc="1">
            <a:spAutoFit/>
          </a:bodyPr>
          <a:lstStyle/>
          <a:p>
            <a:pPr marL="361946" marR="0" lvl="1"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endParaRPr lang="en-GB" sz="1400" b="0" i="0" u="none" strike="noStrike" kern="1200" cap="none" spc="0" baseline="0" dirty="0">
              <a:solidFill>
                <a:srgbClr val="000000"/>
              </a:solidFill>
              <a:uFillTx/>
              <a:latin typeface="Calibri"/>
            </a:endParaRPr>
          </a:p>
          <a:p>
            <a:pPr marL="725484" marR="0" lvl="1" indent="-363538" algn="l" defTabSz="914400" rtl="0" fontAlgn="auto" hangingPunct="1">
              <a:lnSpc>
                <a:spcPct val="100000"/>
              </a:lnSpc>
              <a:spcBef>
                <a:spcPts val="1200"/>
              </a:spcBef>
              <a:spcAft>
                <a:spcPts val="0"/>
              </a:spcAft>
              <a:buSzPct val="100000"/>
              <a:buFont typeface="Symbol" pitchFamily="18"/>
              <a:buChar char="-"/>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Calibri"/>
              </a:rPr>
              <a:t>Ways of Working </a:t>
            </a:r>
          </a:p>
          <a:p>
            <a:pPr marL="725484" marR="0" lvl="1" indent="-363538" algn="l" defTabSz="914400" rtl="0" fontAlgn="auto" hangingPunct="1">
              <a:lnSpc>
                <a:spcPct val="100000"/>
              </a:lnSpc>
              <a:spcBef>
                <a:spcPts val="1200"/>
              </a:spcBef>
              <a:spcAft>
                <a:spcPts val="0"/>
              </a:spcAft>
              <a:buSzPct val="100000"/>
              <a:buFont typeface="Symbol" pitchFamily="18"/>
              <a:buChar char="-"/>
              <a:tabLst/>
              <a:defRPr sz="1800" b="0" i="0" u="none" strike="noStrike" kern="0" cap="none" spc="0" baseline="0">
                <a:solidFill>
                  <a:srgbClr val="000000"/>
                </a:solidFill>
                <a:uFillTx/>
              </a:defRPr>
            </a:pPr>
            <a:r>
              <a:rPr lang="en-GB" sz="1400" b="0" i="0" u="none" strike="noStrike" kern="0" cap="none" spc="0" baseline="0" dirty="0">
                <a:solidFill>
                  <a:srgbClr val="000000"/>
                </a:solidFill>
                <a:uFillTx/>
                <a:latin typeface="Calibri"/>
              </a:rPr>
              <a:t>Your Journey with us </a:t>
            </a:r>
            <a:endParaRPr lang="en-GB" sz="1400" b="0" i="0" u="none" strike="noStrike" kern="1200" cap="none" spc="0" baseline="0" dirty="0">
              <a:solidFill>
                <a:srgbClr val="000000"/>
              </a:solidFill>
              <a:uFillTx/>
              <a:latin typeface="Calibri"/>
            </a:endParaRPr>
          </a:p>
        </p:txBody>
      </p:sp>
      <p:sp>
        <p:nvSpPr>
          <p:cNvPr id="12" name="Textfeld 13"/>
          <p:cNvSpPr txBox="1"/>
          <p:nvPr/>
        </p:nvSpPr>
        <p:spPr>
          <a:xfrm>
            <a:off x="5266578" y="1431301"/>
            <a:ext cx="6408709" cy="677104"/>
          </a:xfrm>
          <a:prstGeom prst="rect">
            <a:avLst/>
          </a:prstGeom>
          <a:noFill/>
          <a:ln cap="flat">
            <a:noFill/>
          </a:ln>
        </p:spPr>
        <p:txBody>
          <a:bodyPr vert="horz" wrap="square" lIns="91440" tIns="45720" rIns="91440" bIns="45720" anchor="t" anchorCtr="0" compatLnSpc="1">
            <a:spAutoFit/>
          </a:bodyPr>
          <a:lstStyle/>
          <a:p>
            <a:pPr marL="725484" marR="0" lvl="1" indent="-363538" algn="l" defTabSz="914400" rtl="0" fontAlgn="auto" hangingPunct="1">
              <a:lnSpc>
                <a:spcPct val="100000"/>
              </a:lnSpc>
              <a:spcBef>
                <a:spcPts val="1200"/>
              </a:spcBef>
              <a:spcAft>
                <a:spcPts val="0"/>
              </a:spcAft>
              <a:buSzPct val="100000"/>
              <a:buFont typeface="Symbol" pitchFamily="18"/>
              <a:buChar char="-"/>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Calibri"/>
              </a:rPr>
              <a:t>About us ?</a:t>
            </a:r>
          </a:p>
          <a:p>
            <a:pPr marL="725484" marR="0" lvl="1" indent="-363538" algn="l" defTabSz="914400" rtl="0" fontAlgn="auto" hangingPunct="1">
              <a:lnSpc>
                <a:spcPct val="100000"/>
              </a:lnSpc>
              <a:spcBef>
                <a:spcPts val="1200"/>
              </a:spcBef>
              <a:spcAft>
                <a:spcPts val="0"/>
              </a:spcAft>
              <a:buSzPct val="100000"/>
              <a:buFont typeface="Symbol" pitchFamily="18"/>
              <a:buChar char="-"/>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Calibri"/>
              </a:rPr>
              <a:t>Why you should choose work with us? </a:t>
            </a:r>
          </a:p>
        </p:txBody>
      </p:sp>
      <p:sp>
        <p:nvSpPr>
          <p:cNvPr id="13" name="Alt Başlık 1"/>
          <p:cNvSpPr txBox="1">
            <a:spLocks/>
          </p:cNvSpPr>
          <p:nvPr/>
        </p:nvSpPr>
        <p:spPr>
          <a:xfrm>
            <a:off x="53803" y="6440781"/>
            <a:ext cx="7308989" cy="3456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ontrapunkt Bob Light"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ontrapunkt Bob Light"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ontrapunkt Bob Light"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ontrapunkt Bob Light"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ontrapunkt Bob Light"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dirty="0" smtClean="0">
                <a:solidFill>
                  <a:srgbClr val="FB6103"/>
                </a:solidFill>
                <a:latin typeface="Agency FB" panose="020B0503020202020204" pitchFamily="34" charset="0"/>
              </a:rPr>
              <a:t>RO</a:t>
            </a:r>
            <a:r>
              <a:rPr lang="tr-TR" sz="2000" dirty="0" smtClean="0">
                <a:solidFill>
                  <a:schemeClr val="tx2">
                    <a:lumMod val="75000"/>
                  </a:schemeClr>
                </a:solidFill>
                <a:latin typeface="Agency FB" panose="020B0503020202020204" pitchFamily="34" charset="0"/>
              </a:rPr>
              <a:t>PART GROUP                                                                                  </a:t>
            </a:r>
            <a:r>
              <a:rPr lang="tr-TR" sz="1400" dirty="0" smtClean="0">
                <a:solidFill>
                  <a:schemeClr val="tx2">
                    <a:lumMod val="75000"/>
                  </a:schemeClr>
                </a:solidFill>
                <a:latin typeface="Agency FB" panose="020B0503020202020204" pitchFamily="34" charset="0"/>
              </a:rPr>
              <a:t>www.Ropart.com.tr</a:t>
            </a:r>
            <a:endParaRPr lang="tr-TR" sz="2000" dirty="0">
              <a:solidFill>
                <a:schemeClr val="tx2">
                  <a:lumMod val="75000"/>
                </a:schemeClr>
              </a:solidFill>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816">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3" y="365129"/>
            <a:ext cx="10515600" cy="758997"/>
          </a:xfrm>
        </p:spPr>
        <p:txBody>
          <a:bodyPr/>
          <a:lstStyle/>
          <a:p>
            <a:pPr lvl="0"/>
            <a:r>
              <a:rPr lang="en-GB"/>
              <a:t>Who we are? </a:t>
            </a:r>
          </a:p>
        </p:txBody>
      </p:sp>
      <p:sp>
        <p:nvSpPr>
          <p:cNvPr id="3" name="Rectangle 1"/>
          <p:cNvSpPr/>
          <p:nvPr/>
        </p:nvSpPr>
        <p:spPr>
          <a:xfrm>
            <a:off x="769211" y="988719"/>
            <a:ext cx="2837502" cy="5447647"/>
          </a:xfrm>
          <a:prstGeom prst="rect">
            <a:avLst/>
          </a:prstGeom>
          <a:solidFill>
            <a:srgbClr val="A5A5A5"/>
          </a:solidFill>
          <a:ln cap="flat">
            <a:noFill/>
            <a:prstDash val="solid"/>
          </a:ln>
        </p:spPr>
        <p:txBody>
          <a:bodyPr vert="horz" wrap="square" lIns="91440" tIns="45720" rIns="507839"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dirty="0">
                <a:solidFill>
                  <a:srgbClr val="FFFFFF"/>
                </a:solidFill>
                <a:uFillTx/>
                <a:latin typeface="Proxima-bold"/>
              </a:rPr>
              <a:t>ABOUT US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0" cap="none" spc="0" baseline="0" dirty="0">
                <a:solidFill>
                  <a:srgbClr val="000000"/>
                </a:solidFill>
                <a:uFillTx/>
                <a:latin typeface="Calibri"/>
              </a:rPr>
              <a:t>Ropart UK Limited is a leading consultancy and representation business that is highly connecting with the automotive industry in the UK, including OEMs and Tier-1/2 suppliers,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0" cap="none" spc="0" baseline="0" dirty="0">
                <a:solidFill>
                  <a:srgbClr val="000000"/>
                </a:solidFill>
                <a:uFillTx/>
                <a:latin typeface="Calibri"/>
              </a:rPr>
              <a:t>We help our clients to establish long standing relationships throughout the automotive industry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200" b="0" i="0" u="none" strike="noStrike" kern="0" cap="none" spc="0" baseline="0" dirty="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0" cap="none" spc="0" baseline="0" dirty="0">
                <a:solidFill>
                  <a:srgbClr val="000000"/>
                </a:solidFill>
                <a:uFillTx/>
                <a:latin typeface="Calibri"/>
              </a:rPr>
              <a:t>We are based in the UK with an extensive experience within the field,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200" b="0" i="0" u="none" strike="noStrike" kern="0" cap="none" spc="0" baseline="0" dirty="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0" cap="none" spc="0" baseline="0" dirty="0">
                <a:solidFill>
                  <a:srgbClr val="000000"/>
                </a:solidFill>
                <a:uFillTx/>
                <a:latin typeface="Calibri"/>
              </a:rPr>
              <a:t>We provide  large range of services to our clients for enabling them to enter or grow in the UK market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200" b="0" i="0" u="none" strike="noStrike" kern="0" cap="none" spc="0" baseline="0" dirty="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0" cap="none" spc="0" baseline="0" dirty="0">
                <a:solidFill>
                  <a:srgbClr val="000000"/>
                </a:solidFill>
                <a:uFillTx/>
                <a:latin typeface="Calibri"/>
              </a:rPr>
              <a:t>We have extensive network within the UK Automotive sector and help our customers to utilise these contacts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Arial" pitchFamily="34"/>
            </a:endParaRPr>
          </a:p>
        </p:txBody>
      </p:sp>
      <p:sp>
        <p:nvSpPr>
          <p:cNvPr id="4" name="Rectangle 1"/>
          <p:cNvSpPr/>
          <p:nvPr/>
        </p:nvSpPr>
        <p:spPr>
          <a:xfrm>
            <a:off x="4471562" y="974838"/>
            <a:ext cx="2837502" cy="5309143"/>
          </a:xfrm>
          <a:prstGeom prst="rect">
            <a:avLst/>
          </a:prstGeom>
          <a:solidFill>
            <a:srgbClr val="A5A5A5"/>
          </a:solidFill>
          <a:ln cap="flat">
            <a:noFill/>
            <a:prstDash val="solid"/>
          </a:ln>
        </p:spPr>
        <p:txBody>
          <a:bodyPr vert="horz" wrap="square" lIns="91440" tIns="45720" rIns="507839"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dirty="0">
                <a:solidFill>
                  <a:srgbClr val="FFFFFF"/>
                </a:solidFill>
                <a:uFillTx/>
                <a:latin typeface="Proxima-bold"/>
              </a:rPr>
              <a:t>SERVICES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0" cap="none" spc="0" baseline="0" dirty="0">
                <a:solidFill>
                  <a:srgbClr val="000000"/>
                </a:solidFill>
                <a:uFillTx/>
                <a:latin typeface="Calibri"/>
              </a:rPr>
              <a:t>BUSINESS DEVELOPMENT </a:t>
            </a: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0" cap="none" spc="0" baseline="0" dirty="0">
                <a:solidFill>
                  <a:srgbClr val="000000"/>
                </a:solidFill>
                <a:uFillTx/>
                <a:latin typeface="Calibri"/>
              </a:rPr>
              <a:t>Establish a long standing partnerships, </a:t>
            </a: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0" cap="none" spc="0" baseline="0" dirty="0">
                <a:solidFill>
                  <a:srgbClr val="000000"/>
                </a:solidFill>
                <a:uFillTx/>
                <a:latin typeface="Calibri"/>
              </a:rPr>
              <a:t>Provide large number of opportunities by working together with your team</a:t>
            </a: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200" b="0" i="0" u="none" strike="noStrike" kern="0" cap="none" spc="0" baseline="0" dirty="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0" cap="none" spc="0" baseline="0" dirty="0">
                <a:solidFill>
                  <a:srgbClr val="000000"/>
                </a:solidFill>
                <a:uFillTx/>
                <a:latin typeface="Calibri"/>
              </a:rPr>
              <a:t>ENGINEERING SUPPORT</a:t>
            </a: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0" cap="none" spc="0" baseline="0" dirty="0">
                <a:solidFill>
                  <a:srgbClr val="000000"/>
                </a:solidFill>
                <a:uFillTx/>
                <a:latin typeface="Calibri"/>
              </a:rPr>
              <a:t>Act as your resident engineer in the UK so that you can take an advantage of being close </a:t>
            </a: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0" cap="none" spc="0" baseline="0" dirty="0">
                <a:solidFill>
                  <a:srgbClr val="000000"/>
                </a:solidFill>
                <a:uFillTx/>
                <a:latin typeface="Calibri"/>
              </a:rPr>
              <a:t>Attend engineering meeting on your behalf to involve early design stages</a:t>
            </a: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0" cap="none" spc="0" baseline="0" dirty="0">
                <a:solidFill>
                  <a:srgbClr val="000000"/>
                </a:solidFill>
                <a:uFillTx/>
                <a:latin typeface="Calibri"/>
              </a:rPr>
              <a:t>Quality engineering support also provided </a:t>
            </a: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200" b="0" i="0" u="none" strike="noStrike" kern="0" cap="none" spc="0" baseline="0" dirty="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0" cap="none" spc="0" baseline="0" dirty="0">
                <a:solidFill>
                  <a:srgbClr val="000000"/>
                </a:solidFill>
                <a:uFillTx/>
                <a:latin typeface="Calibri"/>
              </a:rPr>
              <a:t>IMPROVE RELATIONSHIPS</a:t>
            </a: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0" cap="none" spc="0" baseline="0" dirty="0">
                <a:solidFill>
                  <a:srgbClr val="000000"/>
                </a:solidFill>
                <a:uFillTx/>
                <a:latin typeface="Calibri"/>
              </a:rPr>
              <a:t>Provide professional representation to keep and improve your current relationships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900" b="0" i="0" u="none" strike="noStrike" kern="0" cap="none" spc="0" baseline="0" dirty="0">
              <a:solidFill>
                <a:srgbClr val="000000"/>
              </a:solidFill>
              <a:uFillTx/>
              <a:latin typeface="Calibri"/>
            </a:endParaRPr>
          </a:p>
        </p:txBody>
      </p:sp>
      <p:sp>
        <p:nvSpPr>
          <p:cNvPr id="5" name="Rectangle 1"/>
          <p:cNvSpPr/>
          <p:nvPr/>
        </p:nvSpPr>
        <p:spPr>
          <a:xfrm>
            <a:off x="8322237" y="836336"/>
            <a:ext cx="2837502" cy="5493812"/>
          </a:xfrm>
          <a:prstGeom prst="rect">
            <a:avLst/>
          </a:prstGeom>
          <a:solidFill>
            <a:srgbClr val="A5A5A5"/>
          </a:solidFill>
          <a:ln cap="flat">
            <a:noFill/>
            <a:prstDash val="solid"/>
          </a:ln>
        </p:spPr>
        <p:txBody>
          <a:bodyPr vert="horz" wrap="square" lIns="91440" tIns="45720" rIns="507839"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0" cap="none" spc="0" baseline="0" dirty="0" smtClean="0">
                <a:solidFill>
                  <a:srgbClr val="FFFFFF"/>
                </a:solidFill>
                <a:uFillTx/>
                <a:latin typeface="Proxima-bold"/>
              </a:rPr>
              <a:t>Worldwide presence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200" b="1" i="0" u="none" strike="noStrike" kern="0" cap="none" spc="0" baseline="0" dirty="0" smtClean="0">
              <a:solidFill>
                <a:srgbClr val="FFFFFF"/>
              </a:solidFill>
              <a:uFillTx/>
              <a:latin typeface="Proxima-bold"/>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0" cap="none" spc="0" baseline="0" dirty="0" smtClean="0">
                <a:solidFill>
                  <a:srgbClr val="000000"/>
                </a:solidFill>
                <a:uFillTx/>
                <a:latin typeface="Calibri"/>
              </a:rPr>
              <a:t>As Ropart Group , we are proud of the combined success of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0" cap="none" spc="0" baseline="0" dirty="0" smtClean="0">
                <a:solidFill>
                  <a:srgbClr val="000000"/>
                </a:solidFill>
                <a:uFillTx/>
                <a:latin typeface="Calibri"/>
              </a:rPr>
              <a:t/>
            </a:r>
            <a:br>
              <a:rPr lang="en-US" sz="1200" b="0" i="0" u="none" strike="noStrike" kern="0" cap="none" spc="0" baseline="0" dirty="0" smtClean="0">
                <a:solidFill>
                  <a:srgbClr val="000000"/>
                </a:solidFill>
                <a:uFillTx/>
                <a:latin typeface="Calibri"/>
              </a:rPr>
            </a:br>
            <a:r>
              <a:rPr lang="en-US" sz="1200" b="0" i="0" u="none" strike="noStrike" kern="0" cap="none" spc="0" baseline="0" dirty="0" smtClean="0">
                <a:solidFill>
                  <a:srgbClr val="000000"/>
                </a:solidFill>
                <a:uFillTx/>
                <a:latin typeface="Calibri"/>
              </a:rPr>
              <a:t>• </a:t>
            </a:r>
            <a:r>
              <a:rPr lang="tr-TR" sz="1200" b="0" i="0" u="none" strike="noStrike" kern="0" cap="none" spc="0" baseline="0" dirty="0" err="1" smtClean="0">
                <a:solidFill>
                  <a:srgbClr val="000000"/>
                </a:solidFill>
                <a:uFillTx/>
                <a:latin typeface="Calibri"/>
              </a:rPr>
              <a:t>UK,FR,CZ,SK,rRC,D,MO</a:t>
            </a:r>
            <a:r>
              <a:rPr lang="tr-TR" sz="1200" b="0" i="0" u="none" strike="noStrike" kern="0" cap="none" spc="0" baseline="0" dirty="0" smtClean="0">
                <a:solidFill>
                  <a:srgbClr val="000000"/>
                </a:solidFill>
                <a:uFillTx/>
                <a:latin typeface="Calibri"/>
              </a:rPr>
              <a:t> </a:t>
            </a:r>
            <a:r>
              <a:rPr lang="en-US" sz="1200" b="0" i="0" u="none" strike="noStrike" kern="0" cap="none" spc="0" baseline="0" dirty="0" smtClean="0">
                <a:solidFill>
                  <a:srgbClr val="000000"/>
                </a:solidFill>
                <a:uFillTx/>
                <a:latin typeface="Calibri"/>
              </a:rPr>
              <a:t> countries</a:t>
            </a:r>
            <a:br>
              <a:rPr lang="en-US" sz="1200" b="0" i="0" u="none" strike="noStrike" kern="0" cap="none" spc="0" baseline="0" dirty="0" smtClean="0">
                <a:solidFill>
                  <a:srgbClr val="000000"/>
                </a:solidFill>
                <a:uFillTx/>
                <a:latin typeface="Calibri"/>
              </a:rPr>
            </a:br>
            <a:r>
              <a:rPr lang="en-US" sz="1200" b="0" i="0" u="none" strike="noStrike" kern="0" cap="none" spc="0" baseline="0" dirty="0" smtClean="0">
                <a:solidFill>
                  <a:srgbClr val="000000"/>
                </a:solidFill>
                <a:uFillTx/>
                <a:latin typeface="Calibri"/>
              </a:rPr>
              <a:t/>
            </a:r>
            <a:br>
              <a:rPr lang="en-US" sz="1200" b="0" i="0" u="none" strike="noStrike" kern="0" cap="none" spc="0" baseline="0" dirty="0" smtClean="0">
                <a:solidFill>
                  <a:srgbClr val="000000"/>
                </a:solidFill>
                <a:uFillTx/>
                <a:latin typeface="Calibri"/>
              </a:rPr>
            </a:br>
            <a:endParaRPr lang="en-US" sz="1200" b="0" i="0" u="none" strike="noStrike" kern="0" cap="none" spc="0" baseline="0" dirty="0" smtClean="0">
              <a:solidFill>
                <a:srgbClr val="000000"/>
              </a:solidFill>
              <a:uFillTx/>
              <a:latin typeface="Calibri"/>
            </a:endParaRPr>
          </a:p>
          <a:p>
            <a:pPr marL="171450" marR="0" lvl="0" indent="-171450" algn="l" defTabSz="914400"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200" b="0" i="0" u="none" strike="noStrike" kern="0" cap="none" spc="0" baseline="0" dirty="0" smtClean="0">
                <a:solidFill>
                  <a:srgbClr val="000000"/>
                </a:solidFill>
                <a:uFillTx/>
                <a:latin typeface="Calibri"/>
              </a:rPr>
              <a:t>As our customer, your organization can be represented at every major OEM customer worldwide in a coordinated strategy, with our respected and credible team members.</a:t>
            </a:r>
          </a:p>
          <a:p>
            <a:pPr marL="171450" marR="0" lvl="0" indent="-171450" algn="l" defTabSz="914400"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200" b="0" i="0" u="none" strike="noStrike" kern="0" cap="none" spc="0" baseline="0" dirty="0" smtClean="0">
              <a:solidFill>
                <a:srgbClr val="000000"/>
              </a:solidFill>
              <a:uFillTx/>
              <a:latin typeface="Calibri"/>
            </a:endParaRPr>
          </a:p>
          <a:p>
            <a:pPr marL="171450" marR="0" lvl="0" indent="-171450" algn="l" defTabSz="914400"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200" b="0" i="0" u="none" strike="noStrike" kern="0" cap="none" spc="0" baseline="0" dirty="0" smtClean="0">
              <a:solidFill>
                <a:srgbClr val="000000"/>
              </a:solidFill>
              <a:uFillTx/>
              <a:latin typeface="Calibri"/>
            </a:endParaRPr>
          </a:p>
          <a:p>
            <a:pPr marL="171450" marR="0" lvl="0" indent="-171450" algn="l" defTabSz="914400"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200" b="0" i="0" u="none" strike="noStrike" kern="0" cap="none" spc="0" baseline="0" dirty="0" smtClean="0">
                <a:solidFill>
                  <a:srgbClr val="000000"/>
                </a:solidFill>
                <a:uFillTx/>
                <a:latin typeface="Calibri"/>
              </a:rPr>
              <a:t>OEM buyers can gain advantage of a global market of proven suppliers, reducing timescales and risk.</a:t>
            </a:r>
          </a:p>
          <a:p>
            <a:pPr marL="171450" marR="0" lvl="0" indent="-171450" algn="l" defTabSz="914400"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200" b="0" i="0" u="none" strike="noStrike" kern="0" cap="none" spc="0" baseline="0" dirty="0" smtClean="0">
              <a:solidFill>
                <a:srgbClr val="000000"/>
              </a:solidFill>
              <a:uFillTx/>
              <a:latin typeface="Calibri"/>
            </a:endParaRPr>
          </a:p>
          <a:p>
            <a:pPr marL="171450" marR="0" lvl="0" indent="-171450" algn="l" defTabSz="914400"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200" b="0" i="0" u="none" strike="noStrike" kern="0" cap="none" spc="0" baseline="0" dirty="0" smtClean="0">
              <a:solidFill>
                <a:srgbClr val="000000"/>
              </a:solidFill>
              <a:uFillTx/>
              <a:latin typeface="Calibri"/>
            </a:endParaRPr>
          </a:p>
          <a:p>
            <a:pPr marL="171450" marR="0" lvl="0" indent="-171450" algn="l" defTabSz="914400"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200" b="0" i="0" u="none" strike="noStrike" kern="0" cap="none" spc="0" baseline="0" dirty="0" smtClean="0">
                <a:solidFill>
                  <a:srgbClr val="000000"/>
                </a:solidFill>
                <a:uFillTx/>
                <a:latin typeface="Calibri"/>
              </a:rPr>
              <a:t>Ropart Group website link: </a:t>
            </a:r>
            <a:endParaRPr lang="tr-TR" sz="1200" b="0" i="0" u="none" strike="noStrike" kern="0" cap="none" spc="0" baseline="0" dirty="0" smtClean="0">
              <a:solidFill>
                <a:srgbClr val="000000"/>
              </a:solidFill>
              <a:uFillTx/>
              <a:latin typeface="Calibri"/>
            </a:endParaRPr>
          </a:p>
          <a:p>
            <a:pPr marR="0" lvl="0" algn="l" defTabSz="914400" rtl="0" fontAlgn="auto" hangingPunct="0">
              <a:lnSpc>
                <a:spcPct val="100000"/>
              </a:lnSpc>
              <a:spcBef>
                <a:spcPts val="0"/>
              </a:spcBef>
              <a:spcAft>
                <a:spcPts val="0"/>
              </a:spcAft>
              <a:buSzPct val="100000"/>
              <a:tabLst/>
              <a:defRPr sz="1800" b="0" i="0" u="none" strike="noStrike" kern="0" cap="none" spc="0" baseline="0">
                <a:solidFill>
                  <a:srgbClr val="000000"/>
                </a:solidFill>
                <a:uFillTx/>
              </a:defRPr>
            </a:pPr>
            <a:r>
              <a:rPr lang="tr-TR" sz="1200" kern="0" dirty="0" smtClean="0">
                <a:solidFill>
                  <a:srgbClr val="000000"/>
                </a:solidFill>
                <a:latin typeface="Calibri"/>
              </a:rPr>
              <a:t>              www.ropart.com.tr</a:t>
            </a:r>
            <a:r>
              <a:rPr lang="en-US" sz="1200" b="0" i="0" u="none" strike="noStrike" kern="0" cap="none" spc="0" baseline="0" dirty="0" smtClean="0">
                <a:solidFill>
                  <a:srgbClr val="000000"/>
                </a:solidFill>
                <a:uFillTx/>
                <a:latin typeface="Calibri"/>
              </a:rPr>
              <a:t> </a:t>
            </a:r>
          </a:p>
          <a:p>
            <a:pPr marL="171450" marR="0" lvl="0" indent="-171450" algn="l" defTabSz="914400"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200" b="0" i="0" u="none" strike="noStrike" kern="0" cap="none" spc="0" baseline="0" dirty="0" smtClean="0">
              <a:solidFill>
                <a:srgbClr val="000000"/>
              </a:solidFill>
              <a:uFillTx/>
              <a:latin typeface="Calibri"/>
            </a:endParaRPr>
          </a:p>
          <a:p>
            <a:pPr marL="171450" marR="0" lvl="0" indent="-171450" algn="l" defTabSz="914400"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1200" b="0" i="0" u="none" strike="noStrike" kern="0" cap="none" spc="0" baseline="0" dirty="0" smtClean="0">
              <a:solidFill>
                <a:srgbClr val="000000"/>
              </a:solidFill>
              <a:uFillTx/>
              <a:latin typeface="Calibri"/>
            </a:endParaRPr>
          </a:p>
          <a:p>
            <a:pPr marL="171450" marR="0" lvl="0" indent="-171450" algn="l" defTabSz="914400"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200" b="0" i="0" u="none" strike="noStrike" kern="0" cap="none" spc="0" baseline="0" dirty="0" smtClean="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900" b="0" i="0" u="none" strike="noStrike" kern="0" cap="none" spc="0" baseline="0" dirty="0">
              <a:solidFill>
                <a:srgbClr val="000000"/>
              </a:solidFill>
              <a:uFillTx/>
              <a:latin typeface="Calibri"/>
            </a:endParaRPr>
          </a:p>
        </p:txBody>
      </p:sp>
      <p:sp>
        <p:nvSpPr>
          <p:cNvPr id="6" name="Alt Başlık 1"/>
          <p:cNvSpPr txBox="1">
            <a:spLocks/>
          </p:cNvSpPr>
          <p:nvPr/>
        </p:nvSpPr>
        <p:spPr>
          <a:xfrm>
            <a:off x="53803" y="6440781"/>
            <a:ext cx="7308989" cy="3456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ontrapunkt Bob Light"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ontrapunkt Bob Light"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ontrapunkt Bob Light"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ontrapunkt Bob Light"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ontrapunkt Bob Light"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dirty="0" smtClean="0">
                <a:solidFill>
                  <a:srgbClr val="FB6103"/>
                </a:solidFill>
                <a:latin typeface="Agency FB" panose="020B0503020202020204" pitchFamily="34" charset="0"/>
              </a:rPr>
              <a:t>RO</a:t>
            </a:r>
            <a:r>
              <a:rPr lang="tr-TR" sz="2000" dirty="0" smtClean="0">
                <a:solidFill>
                  <a:schemeClr val="tx2">
                    <a:lumMod val="75000"/>
                  </a:schemeClr>
                </a:solidFill>
                <a:latin typeface="Agency FB" panose="020B0503020202020204" pitchFamily="34" charset="0"/>
              </a:rPr>
              <a:t>PART GROUP                                                                                  </a:t>
            </a:r>
            <a:r>
              <a:rPr lang="tr-TR" sz="1400" dirty="0" smtClean="0">
                <a:solidFill>
                  <a:schemeClr val="tx2">
                    <a:lumMod val="75000"/>
                  </a:schemeClr>
                </a:solidFill>
                <a:latin typeface="Agency FB" panose="020B0503020202020204" pitchFamily="34" charset="0"/>
              </a:rPr>
              <a:t>www.Ropart.com.tr</a:t>
            </a:r>
            <a:endParaRPr lang="tr-TR" sz="2000" dirty="0">
              <a:solidFill>
                <a:schemeClr val="tx2">
                  <a:lumMod val="75000"/>
                </a:schemeClr>
              </a:solidFill>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810">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3" y="365129"/>
            <a:ext cx="10515600" cy="758997"/>
          </a:xfrm>
        </p:spPr>
        <p:txBody>
          <a:bodyPr/>
          <a:lstStyle/>
          <a:p>
            <a:pPr lvl="0"/>
            <a:r>
              <a:rPr lang="en-GB" dirty="0"/>
              <a:t>Reciprocal Benefit (Win – Win)</a:t>
            </a:r>
          </a:p>
        </p:txBody>
      </p:sp>
      <p:sp>
        <p:nvSpPr>
          <p:cNvPr id="3" name="Rectangle 4"/>
          <p:cNvSpPr/>
          <p:nvPr/>
        </p:nvSpPr>
        <p:spPr>
          <a:xfrm>
            <a:off x="994300" y="1322771"/>
            <a:ext cx="4196172" cy="4935986"/>
          </a:xfrm>
          <a:prstGeom prst="rect">
            <a:avLst/>
          </a:prstGeom>
          <a:solidFill>
            <a:srgbClr val="4472C4"/>
          </a:solidFill>
          <a:ln w="12701" cap="flat">
            <a:solidFill>
              <a:srgbClr val="2F528F"/>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70000"/>
              </a:lnSpc>
              <a:spcBef>
                <a:spcPts val="0"/>
              </a:spcBef>
              <a:spcAft>
                <a:spcPts val="0"/>
              </a:spcAft>
              <a:buNone/>
              <a:tabLst/>
              <a:defRPr sz="1800" b="0" i="0" u="none" strike="noStrike" kern="0" cap="none" spc="0" baseline="0">
                <a:solidFill>
                  <a:srgbClr val="000000"/>
                </a:solidFill>
                <a:uFillTx/>
              </a:defRPr>
            </a:pPr>
            <a:r>
              <a:rPr lang="en-GB" sz="1600" b="0" i="0" u="sng" strike="noStrike" kern="1200" cap="none" spc="0" baseline="0" dirty="0">
                <a:solidFill>
                  <a:srgbClr val="FFFFFF"/>
                </a:solidFill>
                <a:uFillTx/>
                <a:latin typeface="Calibri"/>
              </a:rPr>
              <a:t>For Overseas Suppliers </a:t>
            </a:r>
          </a:p>
          <a:p>
            <a:pPr marL="0" marR="0" lvl="0" indent="0" algn="l" defTabSz="914400" rtl="0" fontAlgn="auto" hangingPunct="1">
              <a:lnSpc>
                <a:spcPct val="70000"/>
              </a:lnSpc>
              <a:spcBef>
                <a:spcPts val="0"/>
              </a:spcBef>
              <a:spcAft>
                <a:spcPts val="0"/>
              </a:spcAft>
              <a:buNone/>
              <a:tabLst/>
              <a:defRPr sz="1800" b="0" i="0" u="none" strike="noStrike" kern="0" cap="none" spc="0" baseline="0">
                <a:solidFill>
                  <a:srgbClr val="000000"/>
                </a:solidFill>
                <a:uFillTx/>
              </a:defRPr>
            </a:pPr>
            <a:endParaRPr lang="en-GB" sz="1600" b="0" i="0" u="none" strike="noStrike" kern="0" cap="none" spc="0" baseline="0" dirty="0">
              <a:solidFill>
                <a:srgbClr val="FFFFFF"/>
              </a:solidFill>
              <a:uFillTx/>
              <a:latin typeface="Calibri"/>
            </a:endParaRPr>
          </a:p>
          <a:p>
            <a:pPr marL="0" marR="0" lvl="0" indent="0" algn="l" defTabSz="914400" rtl="0" fontAlgn="auto" hangingPunct="1">
              <a:lnSpc>
                <a:spcPct val="70000"/>
              </a:lnSpc>
              <a:spcBef>
                <a:spcPts val="0"/>
              </a:spcBef>
              <a:spcAft>
                <a:spcPts val="0"/>
              </a:spcAft>
              <a:buNone/>
              <a:tabLst/>
              <a:defRPr sz="1800" b="0" i="0" u="none" strike="noStrike" kern="0" cap="none" spc="0" baseline="0">
                <a:solidFill>
                  <a:srgbClr val="000000"/>
                </a:solidFill>
                <a:uFillTx/>
              </a:defRPr>
            </a:pPr>
            <a:endParaRPr lang="en-GB" sz="1600" b="0" i="0" u="none" strike="noStrike" kern="0" cap="none" spc="0" baseline="0" dirty="0">
              <a:solidFill>
                <a:srgbClr val="FFFFFF"/>
              </a:solidFill>
              <a:uFillTx/>
              <a:latin typeface="Calibri"/>
            </a:endParaRPr>
          </a:p>
          <a:p>
            <a:pPr marL="285750" marR="0" lvl="0" indent="-285750" algn="l" defTabSz="914400" rtl="0" fontAlgn="auto" hangingPunct="1">
              <a:lnSpc>
                <a:spcPct val="7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0" cap="none" spc="0" baseline="0" dirty="0">
                <a:solidFill>
                  <a:srgbClr val="FFFFFF"/>
                </a:solidFill>
                <a:uFillTx/>
                <a:latin typeface="Calibri"/>
              </a:rPr>
              <a:t>Your customers require you, as their supplier, to be present and responsive to their needs. It's hard to do this remotely when you are separated by geography, time zones, culture and language.</a:t>
            </a:r>
          </a:p>
          <a:p>
            <a:pPr marL="285750" marR="0" lvl="0" indent="-285750" algn="l" defTabSz="914400" rtl="0" fontAlgn="auto" hangingPunct="1">
              <a:lnSpc>
                <a:spcPct val="7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600" b="0" i="0" u="none" strike="noStrike" kern="0" cap="none" spc="0" baseline="0" dirty="0">
              <a:solidFill>
                <a:srgbClr val="FFFFFF"/>
              </a:solidFill>
              <a:uFillTx/>
              <a:latin typeface="Calibri"/>
            </a:endParaRPr>
          </a:p>
          <a:p>
            <a:pPr marL="285750" marR="0" lvl="0" indent="-285750" algn="l" defTabSz="914400" rtl="0" fontAlgn="auto" hangingPunct="1">
              <a:lnSpc>
                <a:spcPct val="7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0" cap="none" spc="0" baseline="0" dirty="0">
                <a:solidFill>
                  <a:srgbClr val="FFFFFF"/>
                </a:solidFill>
                <a:uFillTx/>
                <a:latin typeface="Calibri"/>
              </a:rPr>
              <a:t>You need a credible customer-facing team who will bridge this gap for you, providing an interface to your organisation with a deep understanding of the UK customers' operations and behaviours. This means you are able to provide the right responses, to the right people, at the right time.</a:t>
            </a:r>
          </a:p>
          <a:p>
            <a:pPr marL="285750" marR="0" lvl="0" indent="-285750" algn="l" defTabSz="914400" rtl="0" fontAlgn="auto" hangingPunct="1">
              <a:lnSpc>
                <a:spcPct val="7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600" b="0" i="0" u="none" strike="noStrike" kern="0" cap="none" spc="0" baseline="0" dirty="0">
              <a:solidFill>
                <a:srgbClr val="FFFFFF"/>
              </a:solidFill>
              <a:uFillTx/>
              <a:latin typeface="Calibri"/>
            </a:endParaRPr>
          </a:p>
          <a:p>
            <a:pPr marL="285750" marR="0" lvl="0" indent="-285750" algn="l" defTabSz="914400" rtl="0" fontAlgn="auto" hangingPunct="1">
              <a:lnSpc>
                <a:spcPct val="7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0" cap="none" spc="0" baseline="0" dirty="0">
                <a:solidFill>
                  <a:srgbClr val="FFFFFF"/>
                </a:solidFill>
                <a:uFillTx/>
                <a:latin typeface="Calibri"/>
              </a:rPr>
              <a:t>We know the UK automotive industry from the inside out and our networks are second to none. Being located close to your customers allows rapid face to face response in urgent situations.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sp>
        <p:nvSpPr>
          <p:cNvPr id="4" name="Rectangle 5"/>
          <p:cNvSpPr/>
          <p:nvPr/>
        </p:nvSpPr>
        <p:spPr>
          <a:xfrm>
            <a:off x="6755907" y="1322771"/>
            <a:ext cx="4196181" cy="4935986"/>
          </a:xfrm>
          <a:prstGeom prst="rect">
            <a:avLst/>
          </a:prstGeom>
          <a:solidFill>
            <a:srgbClr val="4472C4"/>
          </a:solidFill>
          <a:ln w="12701" cap="flat">
            <a:solidFill>
              <a:srgbClr val="2F528F"/>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70000"/>
              </a:lnSpc>
              <a:spcBef>
                <a:spcPts val="0"/>
              </a:spcBef>
              <a:spcAft>
                <a:spcPts val="0"/>
              </a:spcAft>
              <a:buNone/>
              <a:tabLst/>
              <a:defRPr sz="1800" b="0" i="0" u="none" strike="noStrike" kern="0" cap="none" spc="0" baseline="0">
                <a:solidFill>
                  <a:srgbClr val="000000"/>
                </a:solidFill>
                <a:uFillTx/>
              </a:defRPr>
            </a:pPr>
            <a:r>
              <a:rPr lang="en-GB" sz="1600" b="0" i="0" u="sng" strike="noStrike" kern="1200" cap="none" spc="0" baseline="0" dirty="0">
                <a:solidFill>
                  <a:srgbClr val="FFFFFF"/>
                </a:solidFill>
                <a:uFillTx/>
                <a:latin typeface="Calibri"/>
              </a:rPr>
              <a:t>For UK OEMs </a:t>
            </a:r>
          </a:p>
          <a:p>
            <a:pPr marL="0" marR="0" lvl="0" indent="0" algn="l" defTabSz="914400" rtl="0" fontAlgn="auto" hangingPunct="1">
              <a:lnSpc>
                <a:spcPct val="70000"/>
              </a:lnSpc>
              <a:spcBef>
                <a:spcPts val="0"/>
              </a:spcBef>
              <a:spcAft>
                <a:spcPts val="0"/>
              </a:spcAft>
              <a:buNone/>
              <a:tabLst/>
              <a:defRPr sz="1800" b="0" i="0" u="none" strike="noStrike" kern="0" cap="none" spc="0" baseline="0">
                <a:solidFill>
                  <a:srgbClr val="000000"/>
                </a:solidFill>
                <a:uFillTx/>
              </a:defRPr>
            </a:pPr>
            <a:endParaRPr lang="en-GB" sz="1600" b="0" i="0" u="none" strike="noStrike" kern="0" cap="none" spc="0" baseline="0" dirty="0">
              <a:solidFill>
                <a:srgbClr val="FFFFFF"/>
              </a:solidFill>
              <a:uFillTx/>
              <a:latin typeface="Calibri"/>
            </a:endParaRPr>
          </a:p>
          <a:p>
            <a:pPr marL="0" marR="0" lvl="0" indent="0" algn="l" defTabSz="914400" rtl="0" fontAlgn="auto" hangingPunct="1">
              <a:lnSpc>
                <a:spcPct val="70000"/>
              </a:lnSpc>
              <a:spcBef>
                <a:spcPts val="0"/>
              </a:spcBef>
              <a:spcAft>
                <a:spcPts val="0"/>
              </a:spcAft>
              <a:buNone/>
              <a:tabLst/>
              <a:defRPr sz="1800" b="0" i="0" u="none" strike="noStrike" kern="0" cap="none" spc="0" baseline="0">
                <a:solidFill>
                  <a:srgbClr val="000000"/>
                </a:solidFill>
                <a:uFillTx/>
              </a:defRPr>
            </a:pPr>
            <a:endParaRPr lang="en-GB" sz="1600" b="0" i="0" u="none" strike="noStrike" kern="0" cap="none" spc="0" baseline="0" dirty="0">
              <a:solidFill>
                <a:srgbClr val="FFFFFF"/>
              </a:solidFill>
              <a:uFillTx/>
              <a:latin typeface="Calibri"/>
            </a:endParaRPr>
          </a:p>
          <a:p>
            <a:pPr marL="285750" marR="0" lvl="0" indent="-285750" algn="l" defTabSz="914400" rtl="0" fontAlgn="auto" hangingPunct="1">
              <a:lnSpc>
                <a:spcPct val="8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FFFFFF"/>
                </a:solidFill>
                <a:uFillTx/>
                <a:latin typeface="Calibri"/>
              </a:rPr>
              <a:t>Establishing new supply routes and uncovering new suppliers is resource-heavy and challenging for purchasing teams, particularly when introducing new technologies. When you work with us you gain access to our extended global network, giving you a faster route to your sourcing decisions.</a:t>
            </a:r>
          </a:p>
          <a:p>
            <a:pPr marL="285750" marR="0" lvl="0" indent="-285750" algn="l" defTabSz="914400" rtl="0" fontAlgn="auto" hangingPunct="1">
              <a:lnSpc>
                <a:spcPct val="8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600" b="0" i="0" u="none" strike="noStrike" kern="1200" cap="none" spc="0" baseline="0" dirty="0">
              <a:solidFill>
                <a:srgbClr val="FFFFFF"/>
              </a:solidFill>
              <a:uFillTx/>
              <a:latin typeface="Calibri"/>
            </a:endParaRPr>
          </a:p>
          <a:p>
            <a:pPr marL="285750" marR="0" lvl="0" indent="-285750" algn="l" defTabSz="914400" rtl="0" fontAlgn="auto" hangingPunct="1">
              <a:lnSpc>
                <a:spcPct val="8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FFFFFF"/>
                </a:solidFill>
                <a:uFillTx/>
                <a:latin typeface="Calibri"/>
              </a:rPr>
              <a:t>An exceptional team of engineering project managers engaged with premium brands</a:t>
            </a:r>
          </a:p>
          <a:p>
            <a:pPr marL="285750" marR="0" lvl="0" indent="-285750" algn="l" defTabSz="914400" rtl="0" fontAlgn="auto" hangingPunct="1">
              <a:lnSpc>
                <a:spcPct val="8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600" b="0" i="0" u="none" strike="noStrike" kern="1200" cap="none" spc="0" baseline="0" dirty="0">
              <a:solidFill>
                <a:srgbClr val="FFFFFF"/>
              </a:solidFill>
              <a:uFillTx/>
              <a:latin typeface="Calibri"/>
            </a:endParaRPr>
          </a:p>
          <a:p>
            <a:pPr marL="285750" marR="0" lvl="0" indent="-285750" algn="l" defTabSz="914400" rtl="0" fontAlgn="auto" hangingPunct="1">
              <a:lnSpc>
                <a:spcPct val="8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FFFFFF"/>
                </a:solidFill>
                <a:uFillTx/>
                <a:latin typeface="Calibri"/>
              </a:rPr>
              <a:t>Global networking</a:t>
            </a:r>
          </a:p>
          <a:p>
            <a:pPr marL="285750" marR="0" lvl="0" indent="-285750" algn="l" defTabSz="914400" rtl="0" fontAlgn="auto" hangingPunct="1">
              <a:lnSpc>
                <a:spcPct val="8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600" b="0" i="0" u="none" strike="noStrike" kern="1200" cap="none" spc="0" baseline="0" dirty="0">
              <a:solidFill>
                <a:srgbClr val="FFFFFF"/>
              </a:solidFill>
              <a:uFillTx/>
              <a:latin typeface="Calibri"/>
            </a:endParaRPr>
          </a:p>
          <a:p>
            <a:pPr marL="285750" marR="0" lvl="0" indent="-285750" algn="l" defTabSz="914400" rtl="0" fontAlgn="auto" hangingPunct="1">
              <a:lnSpc>
                <a:spcPct val="8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dirty="0">
                <a:solidFill>
                  <a:srgbClr val="FFFFFF"/>
                </a:solidFill>
                <a:uFillTx/>
                <a:latin typeface="Calibri"/>
              </a:rPr>
              <a:t>Sourcing</a:t>
            </a:r>
          </a:p>
          <a:p>
            <a:pPr marL="285750" marR="0" lvl="0" indent="-285750" algn="l" defTabSz="914400" rtl="0" fontAlgn="auto" hangingPunct="1">
              <a:lnSpc>
                <a:spcPct val="8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600" b="0" i="0" u="none" strike="noStrike" kern="1200" cap="none" spc="0" baseline="0" dirty="0">
              <a:solidFill>
                <a:srgbClr val="FFFFFF"/>
              </a:solidFill>
              <a:uFillTx/>
              <a:latin typeface="Calibri"/>
            </a:endParaRPr>
          </a:p>
          <a:p>
            <a:pPr marL="285750" marR="0" lvl="0" indent="-285750" algn="l" defTabSz="914400" rtl="0" fontAlgn="auto" hangingPunct="1">
              <a:lnSpc>
                <a:spcPct val="8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600" b="0" i="0" u="none" strike="noStrike" kern="1200" cap="none" spc="0" baseline="0" dirty="0">
              <a:solidFill>
                <a:srgbClr val="FFFFFF"/>
              </a:solidFill>
              <a:uFillTx/>
              <a:latin typeface="Calibri"/>
            </a:endParaRPr>
          </a:p>
          <a:p>
            <a:pPr marL="285750" marR="0" lvl="0" indent="-285750" algn="l" defTabSz="914400" rtl="0" fontAlgn="auto" hangingPunct="1">
              <a:lnSpc>
                <a:spcPct val="8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600" b="0" i="0" u="none" strike="noStrike" kern="1200" cap="none" spc="0" baseline="0" dirty="0">
              <a:solidFill>
                <a:srgbClr val="FFFFFF"/>
              </a:solidFill>
              <a:uFillTx/>
              <a:latin typeface="Calibri"/>
            </a:endParaRPr>
          </a:p>
          <a:p>
            <a:pPr marL="285750" marR="0" lvl="0" indent="-285750" algn="l" defTabSz="914400" rtl="0" fontAlgn="auto" hangingPunct="1">
              <a:lnSpc>
                <a:spcPct val="8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600" b="0" i="0" u="none" strike="noStrike" kern="1200" cap="none" spc="0" baseline="0" dirty="0">
              <a:solidFill>
                <a:srgbClr val="FFFFFF"/>
              </a:solidFill>
              <a:uFillTx/>
              <a:latin typeface="Calibri"/>
            </a:endParaRPr>
          </a:p>
        </p:txBody>
      </p:sp>
      <p:sp>
        <p:nvSpPr>
          <p:cNvPr id="5" name="Arrow: Left-Right 6"/>
          <p:cNvSpPr/>
          <p:nvPr/>
        </p:nvSpPr>
        <p:spPr>
          <a:xfrm>
            <a:off x="5495278" y="3204834"/>
            <a:ext cx="1029806" cy="577050"/>
          </a:xfrm>
          <a:custGeom>
            <a:avLst>
              <a:gd name="f9" fmla="val 50000"/>
              <a:gd name="f10" fmla="val 50000"/>
            </a:avLst>
            <a:gdLst>
              <a:gd name="f2" fmla="val 10800000"/>
              <a:gd name="f3" fmla="val 5400000"/>
              <a:gd name="f4" fmla="val 180"/>
              <a:gd name="f5" fmla="val w"/>
              <a:gd name="f6" fmla="val h"/>
              <a:gd name="f7" fmla="val ss"/>
              <a:gd name="f8" fmla="val 0"/>
              <a:gd name="f9" fmla="val 50000"/>
              <a:gd name="f10" fmla="val 50000"/>
              <a:gd name="f11" fmla="+- 0 0 -360"/>
              <a:gd name="f12" fmla="+- 0 0 -180"/>
              <a:gd name="f13" fmla="abs f5"/>
              <a:gd name="f14" fmla="abs f6"/>
              <a:gd name="f15" fmla="abs f7"/>
              <a:gd name="f16" fmla="val f8"/>
              <a:gd name="f17" fmla="val f9"/>
              <a:gd name="f18" fmla="val f10"/>
              <a:gd name="f19" fmla="*/ f11 f2 1"/>
              <a:gd name="f20" fmla="*/ f12 f2 1"/>
              <a:gd name="f21" fmla="?: f13 f5 1"/>
              <a:gd name="f22" fmla="?: f14 f6 1"/>
              <a:gd name="f23" fmla="?: f15 f7 1"/>
              <a:gd name="f24" fmla="*/ f19 1 f4"/>
              <a:gd name="f25" fmla="*/ f20 1 f4"/>
              <a:gd name="f26" fmla="*/ f21 1 21600"/>
              <a:gd name="f27" fmla="*/ f22 1 21600"/>
              <a:gd name="f28" fmla="*/ 21600 f21 1"/>
              <a:gd name="f29" fmla="*/ 21600 f22 1"/>
              <a:gd name="f30" fmla="+- f24 0 f3"/>
              <a:gd name="f31" fmla="+- f25 0 f3"/>
              <a:gd name="f32" fmla="min f27 f26"/>
              <a:gd name="f33" fmla="*/ f28 1 f23"/>
              <a:gd name="f34" fmla="*/ f29 1 f23"/>
              <a:gd name="f35" fmla="val f33"/>
              <a:gd name="f36" fmla="val f34"/>
              <a:gd name="f37" fmla="*/ f16 f32 1"/>
              <a:gd name="f38" fmla="+- f36 0 f16"/>
              <a:gd name="f39" fmla="+- f35 0 f16"/>
              <a:gd name="f40" fmla="*/ f35 f32 1"/>
              <a:gd name="f41" fmla="*/ f36 f32 1"/>
              <a:gd name="f42" fmla="*/ f38 1 2"/>
              <a:gd name="f43" fmla="*/ f39 1 2"/>
              <a:gd name="f44" fmla="min f39 f38"/>
              <a:gd name="f45" fmla="*/ f38 f17 1"/>
              <a:gd name="f46" fmla="+- f16 f42 0"/>
              <a:gd name="f47" fmla="+- f16 f43 0"/>
              <a:gd name="f48" fmla="*/ f44 f18 1"/>
              <a:gd name="f49" fmla="*/ f45 1 200000"/>
              <a:gd name="f50" fmla="*/ f48 1 100000"/>
              <a:gd name="f51" fmla="+- f46 0 f49"/>
              <a:gd name="f52" fmla="+- f46 f49 0"/>
              <a:gd name="f53" fmla="*/ f46 f32 1"/>
              <a:gd name="f54" fmla="*/ f47 f32 1"/>
              <a:gd name="f55" fmla="+- f35 0 f50"/>
              <a:gd name="f56" fmla="*/ f51 f50 1"/>
              <a:gd name="f57" fmla="*/ f51 f32 1"/>
              <a:gd name="f58" fmla="*/ f52 f32 1"/>
              <a:gd name="f59" fmla="*/ f50 f32 1"/>
              <a:gd name="f60" fmla="*/ f56 1 f42"/>
              <a:gd name="f61" fmla="*/ f55 f32 1"/>
              <a:gd name="f62" fmla="+- f50 0 f60"/>
              <a:gd name="f63" fmla="+- f55 f60 0"/>
              <a:gd name="f64" fmla="*/ f62 f32 1"/>
              <a:gd name="f65" fmla="*/ f63 f32 1"/>
            </a:gdLst>
            <a:ahLst/>
            <a:cxnLst>
              <a:cxn ang="3cd4">
                <a:pos x="hc" y="t"/>
              </a:cxn>
              <a:cxn ang="0">
                <a:pos x="r" y="vc"/>
              </a:cxn>
              <a:cxn ang="cd4">
                <a:pos x="hc" y="b"/>
              </a:cxn>
              <a:cxn ang="cd2">
                <a:pos x="l" y="vc"/>
              </a:cxn>
              <a:cxn ang="f30">
                <a:pos x="f61" y="f37"/>
              </a:cxn>
              <a:cxn ang="f30">
                <a:pos x="f54" y="f57"/>
              </a:cxn>
              <a:cxn ang="f30">
                <a:pos x="f59" y="f37"/>
              </a:cxn>
              <a:cxn ang="f31">
                <a:pos x="f59" y="f41"/>
              </a:cxn>
              <a:cxn ang="f31">
                <a:pos x="f54" y="f58"/>
              </a:cxn>
              <a:cxn ang="f31">
                <a:pos x="f61" y="f41"/>
              </a:cxn>
            </a:cxnLst>
            <a:rect l="f64" t="f57" r="f65" b="f58"/>
            <a:pathLst>
              <a:path>
                <a:moveTo>
                  <a:pt x="f37" y="f53"/>
                </a:moveTo>
                <a:lnTo>
                  <a:pt x="f59" y="f37"/>
                </a:lnTo>
                <a:lnTo>
                  <a:pt x="f59" y="f57"/>
                </a:lnTo>
                <a:lnTo>
                  <a:pt x="f61" y="f57"/>
                </a:lnTo>
                <a:lnTo>
                  <a:pt x="f61" y="f37"/>
                </a:lnTo>
                <a:lnTo>
                  <a:pt x="f40" y="f53"/>
                </a:lnTo>
                <a:lnTo>
                  <a:pt x="f61" y="f41"/>
                </a:lnTo>
                <a:lnTo>
                  <a:pt x="f61" y="f58"/>
                </a:lnTo>
                <a:lnTo>
                  <a:pt x="f59" y="f58"/>
                </a:lnTo>
                <a:lnTo>
                  <a:pt x="f59" y="f41"/>
                </a:lnTo>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6" name="Alt Başlık 1"/>
          <p:cNvSpPr txBox="1">
            <a:spLocks/>
          </p:cNvSpPr>
          <p:nvPr/>
        </p:nvSpPr>
        <p:spPr>
          <a:xfrm>
            <a:off x="53803" y="6440781"/>
            <a:ext cx="7308989" cy="3456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ontrapunkt Bob Light"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ontrapunkt Bob Light"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ontrapunkt Bob Light"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ontrapunkt Bob Light"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ontrapunkt Bob Light"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dirty="0" smtClean="0">
                <a:solidFill>
                  <a:srgbClr val="FB6103"/>
                </a:solidFill>
                <a:latin typeface="Agency FB" panose="020B0503020202020204" pitchFamily="34" charset="0"/>
              </a:rPr>
              <a:t>RO</a:t>
            </a:r>
            <a:r>
              <a:rPr lang="tr-TR" sz="2000" dirty="0" smtClean="0">
                <a:solidFill>
                  <a:schemeClr val="tx2">
                    <a:lumMod val="75000"/>
                  </a:schemeClr>
                </a:solidFill>
                <a:latin typeface="Agency FB" panose="020B0503020202020204" pitchFamily="34" charset="0"/>
              </a:rPr>
              <a:t>PART GROUP                                                                                  </a:t>
            </a:r>
            <a:r>
              <a:rPr lang="tr-TR" sz="1400" dirty="0" smtClean="0">
                <a:solidFill>
                  <a:schemeClr val="tx2">
                    <a:lumMod val="75000"/>
                  </a:schemeClr>
                </a:solidFill>
                <a:latin typeface="Agency FB" panose="020B0503020202020204" pitchFamily="34" charset="0"/>
              </a:rPr>
              <a:t>www.Ropart.com.tr</a:t>
            </a:r>
            <a:endParaRPr lang="tr-TR" sz="2000" dirty="0">
              <a:solidFill>
                <a:schemeClr val="tx2">
                  <a:lumMod val="75000"/>
                </a:schemeClr>
              </a:solidFill>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814">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dirty="0"/>
              <a:t>Services in Detail</a:t>
            </a:r>
          </a:p>
        </p:txBody>
      </p:sp>
      <p:sp>
        <p:nvSpPr>
          <p:cNvPr id="3" name="Content Placeholder 2"/>
          <p:cNvSpPr txBox="1">
            <a:spLocks noGrp="1"/>
          </p:cNvSpPr>
          <p:nvPr>
            <p:ph idx="1"/>
          </p:nvPr>
        </p:nvSpPr>
        <p:spPr>
          <a:xfrm>
            <a:off x="838203" y="1589898"/>
            <a:ext cx="10515600" cy="4351336"/>
          </a:xfrm>
        </p:spPr>
        <p:txBody>
          <a:bodyPr>
            <a:normAutofit lnSpcReduction="10000"/>
          </a:bodyPr>
          <a:lstStyle/>
          <a:p>
            <a:pPr marL="36000" lvl="0" indent="0">
              <a:lnSpc>
                <a:spcPct val="100000"/>
              </a:lnSpc>
              <a:spcBef>
                <a:spcPts val="0"/>
              </a:spcBef>
              <a:buNone/>
            </a:pPr>
            <a:r>
              <a:rPr lang="en-GB" sz="1800" b="1" dirty="0"/>
              <a:t>Consultancy / Representation</a:t>
            </a:r>
          </a:p>
          <a:p>
            <a:pPr marL="36000" lvl="0">
              <a:lnSpc>
                <a:spcPct val="100000"/>
              </a:lnSpc>
              <a:spcBef>
                <a:spcPts val="0"/>
              </a:spcBef>
            </a:pPr>
            <a:r>
              <a:rPr lang="en-GB" sz="1800" dirty="0"/>
              <a:t>Having access to every possible connection, your route to the UK market is in safe hands. As your partner, we believe experience, network and willingness are crucial for success in the international market. Our network and experience enables you to easily explore global options for almost any component, system or service to support your projects.</a:t>
            </a:r>
          </a:p>
          <a:p>
            <a:pPr marL="36000" lvl="0" indent="0">
              <a:lnSpc>
                <a:spcPct val="100000"/>
              </a:lnSpc>
              <a:spcBef>
                <a:spcPts val="0"/>
              </a:spcBef>
              <a:buNone/>
            </a:pPr>
            <a:r>
              <a:rPr lang="en-GB" sz="1800" b="1" dirty="0"/>
              <a:t>Key Account Management</a:t>
            </a:r>
          </a:p>
          <a:p>
            <a:pPr marL="36000" lvl="0">
              <a:lnSpc>
                <a:spcPct val="100000"/>
              </a:lnSpc>
              <a:spcBef>
                <a:spcPts val="0"/>
              </a:spcBef>
            </a:pPr>
            <a:r>
              <a:rPr lang="en-GB" sz="1800" dirty="0"/>
              <a:t>Dealing effectively with time-critical supply problems and project issues can make the difference between being a 'great' and simply 'good' supplier in the eyes of your customer. We support our clients to swiftly resolve critical supply issues with minimum disruption, maintaining their reputation and reducing costs. </a:t>
            </a:r>
          </a:p>
          <a:p>
            <a:pPr marL="36000" lvl="0" indent="0">
              <a:lnSpc>
                <a:spcPct val="100000"/>
              </a:lnSpc>
              <a:spcBef>
                <a:spcPts val="0"/>
              </a:spcBef>
              <a:buNone/>
            </a:pPr>
            <a:r>
              <a:rPr lang="en-GB" sz="1800" b="1" dirty="0"/>
              <a:t>Industry insight</a:t>
            </a:r>
          </a:p>
          <a:p>
            <a:pPr marL="36000" lvl="0">
              <a:lnSpc>
                <a:spcPct val="100000"/>
              </a:lnSpc>
              <a:spcBef>
                <a:spcPts val="0"/>
              </a:spcBef>
            </a:pPr>
            <a:r>
              <a:rPr lang="en-GB" sz="1800" dirty="0"/>
              <a:t>We provide a comprehensive overview of the potential as we believe effective formulation of growth need this valuable insight. </a:t>
            </a:r>
          </a:p>
          <a:p>
            <a:pPr marL="36000" lvl="0" indent="0">
              <a:lnSpc>
                <a:spcPct val="100000"/>
              </a:lnSpc>
              <a:spcBef>
                <a:spcPts val="0"/>
              </a:spcBef>
              <a:buNone/>
            </a:pPr>
            <a:r>
              <a:rPr lang="en-GB" sz="1800" b="1" dirty="0"/>
              <a:t>Merger &amp; Acquisition Support</a:t>
            </a:r>
          </a:p>
          <a:p>
            <a:pPr marL="36000" lvl="0" indent="0">
              <a:lnSpc>
                <a:spcPct val="100000"/>
              </a:lnSpc>
              <a:spcBef>
                <a:spcPts val="0"/>
              </a:spcBef>
              <a:buNone/>
            </a:pPr>
            <a:r>
              <a:rPr lang="en-GB" sz="1800" dirty="0"/>
              <a:t>If you are looking to make significant strategic moves to grow by merger or acquisition then our commercial experience, industry knowledge and understanding of the market can assist you through the process. Knowledge is power</a:t>
            </a:r>
          </a:p>
          <a:p>
            <a:pPr marL="36000" lvl="0">
              <a:lnSpc>
                <a:spcPct val="100000"/>
              </a:lnSpc>
              <a:spcBef>
                <a:spcPts val="0"/>
              </a:spcBef>
            </a:pPr>
            <a:endParaRPr lang="en-GB" sz="1800" dirty="0"/>
          </a:p>
          <a:p>
            <a:pPr marL="36000" lvl="0">
              <a:lnSpc>
                <a:spcPct val="100000"/>
              </a:lnSpc>
              <a:spcBef>
                <a:spcPts val="0"/>
              </a:spcBef>
            </a:pPr>
            <a:endParaRPr lang="en-GB" sz="1800" dirty="0"/>
          </a:p>
        </p:txBody>
      </p:sp>
      <p:sp>
        <p:nvSpPr>
          <p:cNvPr id="4" name="Alt Başlık 1"/>
          <p:cNvSpPr txBox="1">
            <a:spLocks/>
          </p:cNvSpPr>
          <p:nvPr/>
        </p:nvSpPr>
        <p:spPr>
          <a:xfrm>
            <a:off x="53803" y="6440781"/>
            <a:ext cx="7308989" cy="3456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ontrapunkt Bob Light"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ontrapunkt Bob Light"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ontrapunkt Bob Light"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ontrapunkt Bob Light"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ontrapunkt Bob Light"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dirty="0" smtClean="0">
                <a:solidFill>
                  <a:srgbClr val="FB6103"/>
                </a:solidFill>
                <a:latin typeface="Agency FB" panose="020B0503020202020204" pitchFamily="34" charset="0"/>
              </a:rPr>
              <a:t>RO</a:t>
            </a:r>
            <a:r>
              <a:rPr lang="tr-TR" sz="2000" dirty="0" smtClean="0">
                <a:solidFill>
                  <a:schemeClr val="tx2">
                    <a:lumMod val="75000"/>
                  </a:schemeClr>
                </a:solidFill>
                <a:latin typeface="Agency FB" panose="020B0503020202020204" pitchFamily="34" charset="0"/>
              </a:rPr>
              <a:t>PART GROUP                                                                                  </a:t>
            </a:r>
            <a:r>
              <a:rPr lang="tr-TR" sz="1400" dirty="0" smtClean="0">
                <a:solidFill>
                  <a:schemeClr val="tx2">
                    <a:lumMod val="75000"/>
                  </a:schemeClr>
                </a:solidFill>
                <a:latin typeface="Agency FB" panose="020B0503020202020204" pitchFamily="34" charset="0"/>
              </a:rPr>
              <a:t>www.Ropart.com.tr</a:t>
            </a:r>
            <a:endParaRPr lang="tr-TR" sz="2000" dirty="0">
              <a:solidFill>
                <a:schemeClr val="tx2">
                  <a:lumMod val="75000"/>
                </a:schemeClr>
              </a:solidFill>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50">
    <p:spTree>
      <p:nvGrpSpPr>
        <p:cNvPr id="1" name=""/>
        <p:cNvGrpSpPr/>
        <p:nvPr/>
      </p:nvGrpSpPr>
      <p:grpSpPr>
        <a:xfrm>
          <a:off x="0" y="0"/>
          <a:ext cx="0" cy="0"/>
          <a:chOff x="0" y="0"/>
          <a:chExt cx="0" cy="0"/>
        </a:xfrm>
      </p:grpSpPr>
      <p:sp>
        <p:nvSpPr>
          <p:cNvPr id="2" name="Title 1"/>
          <p:cNvSpPr txBox="1"/>
          <p:nvPr/>
        </p:nvSpPr>
        <p:spPr>
          <a:xfrm>
            <a:off x="1936077" y="83484"/>
            <a:ext cx="6032141" cy="961802"/>
          </a:xfrm>
          <a:prstGeom prst="rect">
            <a:avLst/>
          </a:prstGeom>
          <a:noFill/>
          <a:ln cap="flat">
            <a:noFill/>
          </a:ln>
        </p:spPr>
        <p:txBody>
          <a:bodyPr vert="horz" wrap="square" lIns="0" tIns="0" rIns="0" bIns="0" anchor="ctr" anchorCtr="0" compatLnSpc="1">
            <a:noAutofit/>
          </a:bodyPr>
          <a:lstStyle/>
          <a:p>
            <a:pPr marL="0" marR="0" lvl="0" indent="0" algn="l" defTabSz="914226" rtl="0" fontAlgn="auto" hangingPunct="1">
              <a:lnSpc>
                <a:spcPct val="95000"/>
              </a:lnSpc>
              <a:spcBef>
                <a:spcPts val="0"/>
              </a:spcBef>
              <a:spcAft>
                <a:spcPts val="0"/>
              </a:spcAft>
              <a:buNone/>
              <a:tabLst/>
              <a:defRPr sz="1800" b="0" i="0" u="none" strike="noStrike" kern="0" cap="none" spc="0" baseline="0">
                <a:solidFill>
                  <a:srgbClr val="000000"/>
                </a:solidFill>
                <a:uFillTx/>
              </a:defRPr>
            </a:pPr>
            <a:endParaRPr lang="en-GB" sz="2500" b="1" i="0" u="none" strike="noStrike" kern="1200" cap="none" spc="0" baseline="0">
              <a:solidFill>
                <a:srgbClr val="8C8C8C"/>
              </a:solidFill>
              <a:uFillTx/>
              <a:latin typeface="Calibri Light"/>
            </a:endParaRPr>
          </a:p>
        </p:txBody>
      </p:sp>
      <p:grpSp>
        <p:nvGrpSpPr>
          <p:cNvPr id="3" name="Group 28"/>
          <p:cNvGrpSpPr/>
          <p:nvPr/>
        </p:nvGrpSpPr>
        <p:grpSpPr>
          <a:xfrm>
            <a:off x="1723323" y="1099035"/>
            <a:ext cx="2049134" cy="2532275"/>
            <a:chOff x="1723323" y="1099035"/>
            <a:chExt cx="2049134" cy="2532275"/>
          </a:xfrm>
        </p:grpSpPr>
        <p:sp>
          <p:nvSpPr>
            <p:cNvPr id="4" name="TextBox 1"/>
            <p:cNvSpPr txBox="1"/>
            <p:nvPr/>
          </p:nvSpPr>
          <p:spPr>
            <a:xfrm>
              <a:off x="2368268" y="2988158"/>
              <a:ext cx="685891" cy="184663"/>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alibri"/>
              </a:endParaRPr>
            </a:p>
          </p:txBody>
        </p:sp>
        <p:sp>
          <p:nvSpPr>
            <p:cNvPr id="5" name="TextBox 2"/>
            <p:cNvSpPr txBox="1"/>
            <p:nvPr/>
          </p:nvSpPr>
          <p:spPr>
            <a:xfrm>
              <a:off x="1723323" y="2892649"/>
              <a:ext cx="2049133" cy="738661"/>
            </a:xfrm>
            <a:prstGeom prst="rect">
              <a:avLst/>
            </a:prstGeom>
            <a:noFill/>
            <a:ln cap="flat">
              <a:noFill/>
            </a:ln>
          </p:spPr>
          <p:txBody>
            <a:bodyPr vert="horz" wrap="square" lIns="0" tIns="0" rIns="0" bIns="0" anchor="t" anchorCtr="0" compatLnSpc="1">
              <a:spAutoFit/>
            </a:bodyPr>
            <a:lstStyle/>
            <a:p>
              <a:pPr marL="240002" marR="0" lvl="0" indent="-240002"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alibri"/>
              </a:endParaRPr>
            </a:p>
            <a:p>
              <a:pPr marL="240002" marR="0" lvl="0" indent="-240002"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200" b="0" i="0" u="none" strike="noStrike" kern="0" cap="none" spc="0" baseline="0">
                <a:solidFill>
                  <a:srgbClr val="000000"/>
                </a:solidFill>
                <a:uFillTx/>
                <a:latin typeface="Calibri"/>
              </a:endParaRPr>
            </a:p>
            <a:p>
              <a:pPr marL="240002" marR="0" lvl="0" indent="-240002"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alibri"/>
              </a:endParaRPr>
            </a:p>
          </p:txBody>
        </p:sp>
        <p:pic>
          <p:nvPicPr>
            <p:cNvPr id="6" name="Picture 3">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922023" y="1347633"/>
              <a:ext cx="1728225" cy="1532854"/>
            </a:xfrm>
            <a:prstGeom prst="rect">
              <a:avLst/>
            </a:prstGeom>
            <a:noFill/>
            <a:ln cap="flat">
              <a:noFill/>
            </a:ln>
          </p:spPr>
        </p:pic>
        <p:sp>
          <p:nvSpPr>
            <p:cNvPr id="7" name="TextBox 11"/>
            <p:cNvSpPr txBox="1"/>
            <p:nvPr/>
          </p:nvSpPr>
          <p:spPr>
            <a:xfrm>
              <a:off x="2030443" y="1099035"/>
              <a:ext cx="1742014" cy="184663"/>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Calibri"/>
                </a:rPr>
                <a:t>We are off the blocks…</a:t>
              </a:r>
            </a:p>
          </p:txBody>
        </p:sp>
        <p:sp>
          <p:nvSpPr>
            <p:cNvPr id="8" name="Oval 16"/>
            <p:cNvSpPr/>
            <p:nvPr/>
          </p:nvSpPr>
          <p:spPr>
            <a:xfrm>
              <a:off x="1815458" y="1290693"/>
              <a:ext cx="276404" cy="2520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AFABA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1</a:t>
              </a:r>
            </a:p>
          </p:txBody>
        </p:sp>
      </p:grpSp>
      <p:grpSp>
        <p:nvGrpSpPr>
          <p:cNvPr id="9" name="Group 27"/>
          <p:cNvGrpSpPr/>
          <p:nvPr/>
        </p:nvGrpSpPr>
        <p:grpSpPr>
          <a:xfrm>
            <a:off x="4064581" y="1099035"/>
            <a:ext cx="2031421" cy="2162949"/>
            <a:chOff x="4064581" y="1099035"/>
            <a:chExt cx="2031421" cy="2162949"/>
          </a:xfrm>
        </p:grpSpPr>
        <p:sp>
          <p:nvSpPr>
            <p:cNvPr id="10" name="TextBox 7"/>
            <p:cNvSpPr txBox="1"/>
            <p:nvPr/>
          </p:nvSpPr>
          <p:spPr>
            <a:xfrm>
              <a:off x="4108408" y="2892649"/>
              <a:ext cx="1914351" cy="369335"/>
            </a:xfrm>
            <a:prstGeom prst="rect">
              <a:avLst/>
            </a:prstGeom>
            <a:noFill/>
            <a:ln cap="flat">
              <a:noFill/>
            </a:ln>
          </p:spPr>
          <p:txBody>
            <a:bodyPr vert="horz" wrap="square" lIns="0" tIns="0" rIns="0" bIns="0" anchor="t" anchorCtr="0" compatLnSpc="1">
              <a:spAutoFit/>
            </a:bodyPr>
            <a:lstStyle/>
            <a:p>
              <a:pPr marL="240002" marR="0" lvl="0" indent="-240002"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a:rPr>
                <a:t>.</a:t>
              </a:r>
            </a:p>
            <a:p>
              <a:pPr marL="240002" marR="0" lvl="0" indent="-240002"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alibri"/>
              </a:endParaRPr>
            </a:p>
          </p:txBody>
        </p:sp>
        <p:pic>
          <p:nvPicPr>
            <p:cNvPr id="11" name="Picture 6">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4202783" y="1347633"/>
              <a:ext cx="1728225" cy="1532854"/>
            </a:xfrm>
            <a:prstGeom prst="rect">
              <a:avLst/>
            </a:prstGeom>
            <a:solidFill>
              <a:srgbClr val="BFBFBF"/>
            </a:solidFill>
            <a:ln cap="flat">
              <a:noFill/>
            </a:ln>
          </p:spPr>
        </p:pic>
        <p:sp>
          <p:nvSpPr>
            <p:cNvPr id="12" name="TextBox 12"/>
            <p:cNvSpPr txBox="1"/>
            <p:nvPr/>
          </p:nvSpPr>
          <p:spPr>
            <a:xfrm>
              <a:off x="4195568" y="1099035"/>
              <a:ext cx="1900434" cy="184663"/>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Calibri"/>
                </a:rPr>
                <a:t>Up and running fluently…</a:t>
              </a:r>
            </a:p>
          </p:txBody>
        </p:sp>
        <p:sp>
          <p:nvSpPr>
            <p:cNvPr id="13" name="Oval 17"/>
            <p:cNvSpPr/>
            <p:nvPr/>
          </p:nvSpPr>
          <p:spPr>
            <a:xfrm>
              <a:off x="4064581" y="1290693"/>
              <a:ext cx="276404" cy="2520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AFABA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2</a:t>
              </a:r>
            </a:p>
          </p:txBody>
        </p:sp>
      </p:grpSp>
      <p:grpSp>
        <p:nvGrpSpPr>
          <p:cNvPr id="14" name="Group 26"/>
          <p:cNvGrpSpPr/>
          <p:nvPr/>
        </p:nvGrpSpPr>
        <p:grpSpPr>
          <a:xfrm>
            <a:off x="6314873" y="1099035"/>
            <a:ext cx="2111267" cy="1980545"/>
            <a:chOff x="6314873" y="1099035"/>
            <a:chExt cx="2111267" cy="1980545"/>
          </a:xfrm>
        </p:grpSpPr>
        <p:sp>
          <p:nvSpPr>
            <p:cNvPr id="15" name="TextBox 8"/>
            <p:cNvSpPr txBox="1"/>
            <p:nvPr/>
          </p:nvSpPr>
          <p:spPr>
            <a:xfrm>
              <a:off x="6379211" y="2894917"/>
              <a:ext cx="1914351" cy="184663"/>
            </a:xfrm>
            <a:prstGeom prst="rect">
              <a:avLst/>
            </a:prstGeom>
            <a:noFill/>
            <a:ln cap="flat">
              <a:noFill/>
            </a:ln>
          </p:spPr>
          <p:txBody>
            <a:bodyPr vert="horz" wrap="square" lIns="0" tIns="0" rIns="0" bIns="0" anchor="t" anchorCtr="0" compatLnSpc="1">
              <a:spAutoFit/>
            </a:bodyPr>
            <a:lstStyle/>
            <a:p>
              <a:pPr marL="240002" marR="0" lvl="0" indent="-240002"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alibri"/>
              </a:endParaRPr>
            </a:p>
          </p:txBody>
        </p:sp>
        <p:pic>
          <p:nvPicPr>
            <p:cNvPr id="16" name="Picture 4">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a:off x="6502307" y="1353183"/>
              <a:ext cx="1728225" cy="1527294"/>
            </a:xfrm>
            <a:prstGeom prst="rect">
              <a:avLst/>
            </a:prstGeom>
            <a:noFill/>
            <a:ln cap="flat">
              <a:noFill/>
            </a:ln>
          </p:spPr>
        </p:pic>
        <p:sp>
          <p:nvSpPr>
            <p:cNvPr id="17" name="TextBox 13"/>
            <p:cNvSpPr txBox="1"/>
            <p:nvPr/>
          </p:nvSpPr>
          <p:spPr>
            <a:xfrm>
              <a:off x="6456130" y="1099035"/>
              <a:ext cx="1970010" cy="184663"/>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Calibri"/>
                </a:rPr>
                <a:t>Making next step change…</a:t>
              </a:r>
            </a:p>
          </p:txBody>
        </p:sp>
        <p:sp>
          <p:nvSpPr>
            <p:cNvPr id="18" name="Oval 18"/>
            <p:cNvSpPr/>
            <p:nvPr/>
          </p:nvSpPr>
          <p:spPr>
            <a:xfrm>
              <a:off x="6314873" y="1290693"/>
              <a:ext cx="276404" cy="2520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AFABA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3</a:t>
              </a:r>
            </a:p>
          </p:txBody>
        </p:sp>
      </p:grpSp>
      <p:grpSp>
        <p:nvGrpSpPr>
          <p:cNvPr id="19" name="Group 25"/>
          <p:cNvGrpSpPr/>
          <p:nvPr/>
        </p:nvGrpSpPr>
        <p:grpSpPr>
          <a:xfrm>
            <a:off x="8585676" y="1099026"/>
            <a:ext cx="1989314" cy="1980554"/>
            <a:chOff x="8585676" y="1099026"/>
            <a:chExt cx="1989314" cy="1980554"/>
          </a:xfrm>
        </p:grpSpPr>
        <p:pic>
          <p:nvPicPr>
            <p:cNvPr id="20" name="Picture 10">
              <a:extLst>
                <a:ext uri="{FF2B5EF4-FFF2-40B4-BE49-F238E27FC236}">
                  <a16:creationId xmlns:a16="http://schemas.microsoft.com/office/drawing/2014/main" id="{00000000-0000-0000-0000-000000000000}"/>
                </a:ext>
              </a:extLst>
            </p:cNvPr>
            <p:cNvPicPr>
              <a:picLocks noChangeAspect="1"/>
            </p:cNvPicPr>
            <p:nvPr/>
          </p:nvPicPr>
          <p:blipFill>
            <a:blip r:embed="rId5"/>
            <a:stretch>
              <a:fillRect/>
            </a:stretch>
          </p:blipFill>
          <p:spPr>
            <a:xfrm>
              <a:off x="8749472" y="1353183"/>
              <a:ext cx="1728664" cy="1533247"/>
            </a:xfrm>
            <a:prstGeom prst="rect">
              <a:avLst/>
            </a:prstGeom>
            <a:noFill/>
            <a:ln cap="flat">
              <a:noFill/>
            </a:ln>
          </p:spPr>
        </p:pic>
        <p:sp>
          <p:nvSpPr>
            <p:cNvPr id="21" name="TextBox 14"/>
            <p:cNvSpPr txBox="1"/>
            <p:nvPr/>
          </p:nvSpPr>
          <p:spPr>
            <a:xfrm>
              <a:off x="8717020" y="1099026"/>
              <a:ext cx="1772564" cy="184663"/>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000000"/>
                  </a:solidFill>
                  <a:uFillTx/>
                  <a:latin typeface="Calibri"/>
                </a:rPr>
                <a:t>Delivering excellence…</a:t>
              </a:r>
            </a:p>
          </p:txBody>
        </p:sp>
        <p:sp>
          <p:nvSpPr>
            <p:cNvPr id="22" name="TextBox 15"/>
            <p:cNvSpPr txBox="1"/>
            <p:nvPr/>
          </p:nvSpPr>
          <p:spPr>
            <a:xfrm>
              <a:off x="8660639" y="2894917"/>
              <a:ext cx="1914351" cy="184663"/>
            </a:xfrm>
            <a:prstGeom prst="rect">
              <a:avLst/>
            </a:prstGeom>
            <a:noFill/>
            <a:ln cap="flat">
              <a:noFill/>
            </a:ln>
          </p:spPr>
          <p:txBody>
            <a:bodyPr vert="horz" wrap="square" lIns="0" tIns="0" rIns="0" bIns="0" anchor="t" anchorCtr="0" compatLnSpc="1">
              <a:spAutoFit/>
            </a:bodyPr>
            <a:lstStyle/>
            <a:p>
              <a:pPr marL="240002" marR="0" lvl="0" indent="-240002"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a:rPr>
                <a:t>. </a:t>
              </a:r>
            </a:p>
          </p:txBody>
        </p:sp>
        <p:sp>
          <p:nvSpPr>
            <p:cNvPr id="23" name="Oval 19"/>
            <p:cNvSpPr/>
            <p:nvPr/>
          </p:nvSpPr>
          <p:spPr>
            <a:xfrm>
              <a:off x="8585676" y="1290684"/>
              <a:ext cx="276404" cy="2520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AFABA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4</a:t>
              </a:r>
            </a:p>
          </p:txBody>
        </p:sp>
      </p:grpSp>
      <p:sp>
        <p:nvSpPr>
          <p:cNvPr id="24" name="Right Arrow 20"/>
          <p:cNvSpPr/>
          <p:nvPr/>
        </p:nvSpPr>
        <p:spPr>
          <a:xfrm>
            <a:off x="1815458" y="4570426"/>
            <a:ext cx="2056494" cy="519059"/>
          </a:xfrm>
          <a:custGeom>
            <a:avLst>
              <a:gd name="f0" fmla="val 18874"/>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BFBFBF"/>
          </a:solidFill>
          <a:ln cap="flat">
            <a:noFill/>
            <a:prstDash val="solid"/>
          </a:ln>
        </p:spPr>
        <p:txBody>
          <a:bodyPr vert="horz" wrap="square" lIns="76773" tIns="38386" rIns="76773" bIns="38386"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FFFFFF"/>
                </a:solidFill>
                <a:uFillTx/>
                <a:latin typeface="Calibri"/>
              </a:rPr>
              <a:t>0-1 Years</a:t>
            </a:r>
          </a:p>
        </p:txBody>
      </p:sp>
      <p:sp>
        <p:nvSpPr>
          <p:cNvPr id="25" name="Right Arrow 22"/>
          <p:cNvSpPr/>
          <p:nvPr/>
        </p:nvSpPr>
        <p:spPr>
          <a:xfrm>
            <a:off x="4263883" y="4572694"/>
            <a:ext cx="2056494" cy="519059"/>
          </a:xfrm>
          <a:custGeom>
            <a:avLst>
              <a:gd name="f0" fmla="val 18874"/>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BFBFBF"/>
          </a:solidFill>
          <a:ln cap="flat">
            <a:noFill/>
            <a:prstDash val="solid"/>
          </a:ln>
        </p:spPr>
        <p:txBody>
          <a:bodyPr vert="horz" wrap="square" lIns="76773" tIns="38386" rIns="76773" bIns="38386"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1-3 Years </a:t>
            </a:r>
          </a:p>
        </p:txBody>
      </p:sp>
      <p:sp>
        <p:nvSpPr>
          <p:cNvPr id="26" name="Right Arrow 23"/>
          <p:cNvSpPr/>
          <p:nvPr/>
        </p:nvSpPr>
        <p:spPr>
          <a:xfrm>
            <a:off x="6446144" y="4574971"/>
            <a:ext cx="2056494" cy="519059"/>
          </a:xfrm>
          <a:custGeom>
            <a:avLst>
              <a:gd name="f0" fmla="val 18874"/>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BFBFBF"/>
          </a:solidFill>
          <a:ln cap="flat">
            <a:noFill/>
            <a:prstDash val="solid"/>
          </a:ln>
        </p:spPr>
        <p:txBody>
          <a:bodyPr vert="horz" wrap="square" lIns="76773" tIns="38386" rIns="76773" bIns="38386"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3-5 Years </a:t>
            </a:r>
          </a:p>
        </p:txBody>
      </p:sp>
      <p:sp>
        <p:nvSpPr>
          <p:cNvPr id="27" name="Right Arrow 24"/>
          <p:cNvSpPr/>
          <p:nvPr/>
        </p:nvSpPr>
        <p:spPr>
          <a:xfrm>
            <a:off x="8659111" y="4563596"/>
            <a:ext cx="2056494" cy="519059"/>
          </a:xfrm>
          <a:custGeom>
            <a:avLst>
              <a:gd name="f0" fmla="val 18874"/>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BFBFBF"/>
          </a:solidFill>
          <a:ln cap="flat">
            <a:noFill/>
            <a:prstDash val="solid"/>
          </a:ln>
        </p:spPr>
        <p:txBody>
          <a:bodyPr vert="horz" wrap="square" lIns="76773" tIns="38386" rIns="76773" bIns="38386"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5+ Years </a:t>
            </a:r>
          </a:p>
        </p:txBody>
      </p:sp>
      <p:sp>
        <p:nvSpPr>
          <p:cNvPr id="28" name="Rounded Rectangle 29"/>
          <p:cNvSpPr/>
          <p:nvPr/>
        </p:nvSpPr>
        <p:spPr>
          <a:xfrm>
            <a:off x="1919535" y="2492892"/>
            <a:ext cx="1730712" cy="387586"/>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767171"/>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FFFF"/>
                </a:solidFill>
                <a:uFillTx/>
                <a:latin typeface="Calibri"/>
              </a:rPr>
              <a:t>START UP</a:t>
            </a:r>
          </a:p>
        </p:txBody>
      </p:sp>
      <p:sp>
        <p:nvSpPr>
          <p:cNvPr id="29" name="Rounded Rectangle 30"/>
          <p:cNvSpPr/>
          <p:nvPr/>
        </p:nvSpPr>
        <p:spPr>
          <a:xfrm>
            <a:off x="4202783" y="2492901"/>
            <a:ext cx="1728225" cy="382639"/>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767171"/>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FFFF"/>
                </a:solidFill>
                <a:uFillTx/>
                <a:latin typeface="Calibri"/>
              </a:rPr>
              <a:t>GROW</a:t>
            </a:r>
          </a:p>
        </p:txBody>
      </p:sp>
      <p:sp>
        <p:nvSpPr>
          <p:cNvPr id="30" name="Rounded Rectangle 32"/>
          <p:cNvSpPr/>
          <p:nvPr/>
        </p:nvSpPr>
        <p:spPr>
          <a:xfrm>
            <a:off x="6502307" y="2492901"/>
            <a:ext cx="1728225" cy="382639"/>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767171"/>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FFFF"/>
                </a:solidFill>
                <a:uFillTx/>
                <a:latin typeface="Calibri"/>
              </a:rPr>
              <a:t>STRONG</a:t>
            </a:r>
          </a:p>
        </p:txBody>
      </p:sp>
      <p:sp>
        <p:nvSpPr>
          <p:cNvPr id="31" name="Rounded Rectangle 31"/>
          <p:cNvSpPr/>
          <p:nvPr/>
        </p:nvSpPr>
        <p:spPr>
          <a:xfrm>
            <a:off x="8760262" y="2503791"/>
            <a:ext cx="1728225" cy="382639"/>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767171"/>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FFFF"/>
                </a:solidFill>
                <a:uFillTx/>
                <a:latin typeface="Calibri"/>
              </a:rPr>
              <a:t>KEY PLAYER</a:t>
            </a:r>
          </a:p>
        </p:txBody>
      </p:sp>
      <p:cxnSp>
        <p:nvCxnSpPr>
          <p:cNvPr id="32" name="Straight Arrow Connector 38"/>
          <p:cNvCxnSpPr/>
          <p:nvPr/>
        </p:nvCxnSpPr>
        <p:spPr>
          <a:xfrm>
            <a:off x="1828772" y="3884883"/>
            <a:ext cx="0" cy="790699"/>
          </a:xfrm>
          <a:prstGeom prst="straightConnector1">
            <a:avLst/>
          </a:prstGeom>
          <a:noFill/>
          <a:ln w="57150" cap="flat">
            <a:solidFill>
              <a:srgbClr val="4472C4"/>
            </a:solidFill>
            <a:prstDash val="solid"/>
            <a:miter/>
            <a:tailEnd type="arrow"/>
          </a:ln>
        </p:spPr>
      </p:cxnSp>
      <p:sp>
        <p:nvSpPr>
          <p:cNvPr id="33" name="TextBox 39"/>
          <p:cNvSpPr txBox="1"/>
          <p:nvPr/>
        </p:nvSpPr>
        <p:spPr>
          <a:xfrm>
            <a:off x="717766" y="3631310"/>
            <a:ext cx="1389165" cy="338556"/>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1" u="none" strike="noStrike" kern="1200" cap="none" spc="0" baseline="0" dirty="0">
                <a:solidFill>
                  <a:srgbClr val="FF0000"/>
                </a:solidFill>
                <a:uFillTx/>
                <a:latin typeface="Calibri"/>
              </a:rPr>
              <a:t>WE ARE HERE</a:t>
            </a:r>
          </a:p>
        </p:txBody>
      </p:sp>
      <p:sp>
        <p:nvSpPr>
          <p:cNvPr id="34" name="Title 1"/>
          <p:cNvSpPr txBox="1">
            <a:spLocks noGrp="1"/>
          </p:cNvSpPr>
          <p:nvPr>
            <p:ph type="title"/>
          </p:nvPr>
        </p:nvSpPr>
        <p:spPr>
          <a:xfrm>
            <a:off x="838203" y="365129"/>
            <a:ext cx="10515600" cy="758997"/>
          </a:xfrm>
        </p:spPr>
        <p:txBody>
          <a:bodyPr/>
          <a:lstStyle/>
          <a:p>
            <a:pPr lvl="0"/>
            <a:r>
              <a:rPr lang="en-GB"/>
              <a:t>Your Journey with us </a:t>
            </a:r>
          </a:p>
        </p:txBody>
      </p:sp>
      <p:sp>
        <p:nvSpPr>
          <p:cNvPr id="35" name="Alt Başlık 1"/>
          <p:cNvSpPr txBox="1">
            <a:spLocks/>
          </p:cNvSpPr>
          <p:nvPr/>
        </p:nvSpPr>
        <p:spPr>
          <a:xfrm>
            <a:off x="53803" y="6440781"/>
            <a:ext cx="7308989" cy="3456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ontrapunkt Bob Light"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ontrapunkt Bob Light"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ontrapunkt Bob Light"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ontrapunkt Bob Light"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ontrapunkt Bob Light"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dirty="0" smtClean="0">
                <a:solidFill>
                  <a:srgbClr val="FB6103"/>
                </a:solidFill>
                <a:latin typeface="Agency FB" panose="020B0503020202020204" pitchFamily="34" charset="0"/>
              </a:rPr>
              <a:t>RO</a:t>
            </a:r>
            <a:r>
              <a:rPr lang="tr-TR" sz="2000" dirty="0" smtClean="0">
                <a:solidFill>
                  <a:schemeClr val="tx2">
                    <a:lumMod val="75000"/>
                  </a:schemeClr>
                </a:solidFill>
                <a:latin typeface="Agency FB" panose="020B0503020202020204" pitchFamily="34" charset="0"/>
              </a:rPr>
              <a:t>PART GROUP                                                                                  </a:t>
            </a:r>
            <a:r>
              <a:rPr lang="tr-TR" sz="1400" dirty="0" smtClean="0">
                <a:solidFill>
                  <a:schemeClr val="tx2">
                    <a:lumMod val="75000"/>
                  </a:schemeClr>
                </a:solidFill>
                <a:latin typeface="Agency FB" panose="020B0503020202020204" pitchFamily="34" charset="0"/>
              </a:rPr>
              <a:t>www.Ropart.com.tr</a:t>
            </a:r>
            <a:endParaRPr lang="tr-TR" sz="2000" dirty="0">
              <a:solidFill>
                <a:schemeClr val="tx2">
                  <a:lumMod val="75000"/>
                </a:schemeClr>
              </a:solidFill>
              <a:latin typeface="Agency FB" panose="020B0503020202020204" pitchFamily="34" charset="0"/>
            </a:endParaRPr>
          </a:p>
        </p:txBody>
      </p:sp>
      <p:sp>
        <p:nvSpPr>
          <p:cNvPr id="36" name="Sağ Ok 35"/>
          <p:cNvSpPr/>
          <p:nvPr/>
        </p:nvSpPr>
        <p:spPr>
          <a:xfrm>
            <a:off x="1828772" y="4384952"/>
            <a:ext cx="4486101" cy="886859"/>
          </a:xfrm>
          <a:prstGeom prst="rightArrow">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Slide798">
    <p:spTree>
      <p:nvGrpSpPr>
        <p:cNvPr id="1" name=""/>
        <p:cNvGrpSpPr/>
        <p:nvPr/>
      </p:nvGrpSpPr>
      <p:grpSpPr>
        <a:xfrm>
          <a:off x="0" y="0"/>
          <a:ext cx="0" cy="0"/>
          <a:chOff x="0" y="0"/>
          <a:chExt cx="0" cy="0"/>
        </a:xfrm>
      </p:grpSpPr>
      <p:sp>
        <p:nvSpPr>
          <p:cNvPr id="4" name="Title 2"/>
          <p:cNvSpPr txBox="1">
            <a:spLocks/>
          </p:cNvSpPr>
          <p:nvPr/>
        </p:nvSpPr>
        <p:spPr>
          <a:xfrm>
            <a:off x="1524000" y="643595"/>
            <a:ext cx="9144000" cy="594359"/>
          </a:xfrm>
          <a:prstGeom prst="rect">
            <a:avLst/>
          </a:prstGeom>
        </p:spPr>
        <p:txBody>
          <a:bodyPr vert="horz" lIns="91440" tIns="45720" rIns="91440" bIns="45720" rtlCol="0" anchor="b">
            <a:noAutofit/>
          </a:bodyPr>
          <a:lstStyle>
            <a:lvl1pPr algn="ctr" defTabSz="914400" rtl="0" eaLnBrk="1" latinLnBrk="0" hangingPunct="1">
              <a:lnSpc>
                <a:spcPts val="4300"/>
              </a:lnSpc>
              <a:spcBef>
                <a:spcPct val="0"/>
              </a:spcBef>
              <a:buNone/>
              <a:defRPr sz="4000" b="1" kern="1200">
                <a:solidFill>
                  <a:schemeClr val="accent1"/>
                </a:solidFill>
                <a:latin typeface="Kontrapunkt Bob Light" panose="02000000000000000000" pitchFamily="50" charset="0"/>
                <a:ea typeface="+mj-ea"/>
                <a:cs typeface="+mj-cs"/>
              </a:defRPr>
            </a:lvl1pPr>
          </a:lstStyle>
          <a:p>
            <a:r>
              <a:rPr lang="tr-TR" sz="4400" dirty="0" smtClean="0">
                <a:latin typeface="Bahnschrift SemiBold" panose="020B0502040204020203" pitchFamily="34" charset="0"/>
              </a:rPr>
              <a:t>CONTACT</a:t>
            </a:r>
            <a:endParaRPr lang="en-GB" sz="1200" dirty="0">
              <a:latin typeface="Bahnschrift SemiBold" panose="020B0502040204020203" pitchFamily="34" charset="0"/>
            </a:endParaRPr>
          </a:p>
        </p:txBody>
      </p:sp>
      <p:sp>
        <p:nvSpPr>
          <p:cNvPr id="5" name="Text Placeholder 3"/>
          <p:cNvSpPr txBox="1">
            <a:spLocks/>
          </p:cNvSpPr>
          <p:nvPr/>
        </p:nvSpPr>
        <p:spPr>
          <a:xfrm>
            <a:off x="981916" y="3710639"/>
            <a:ext cx="2858230" cy="730291"/>
          </a:xfrm>
          <a:prstGeom prst="rect">
            <a:avLst/>
          </a:prstGeom>
        </p:spPr>
        <p:txBody>
          <a:bodyPr vert="horz" lIns="0" tIns="0" rIns="0" bIns="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50" kern="1200">
                <a:solidFill>
                  <a:schemeClr val="bg1">
                    <a:lumMod val="50000"/>
                  </a:schemeClr>
                </a:solidFill>
                <a:latin typeface="Kontrapunkt Bob Light"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ontrapunkt Bob Light"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ontrapunkt Bob Light"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ontrapunkt Bob Light"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ontrapunkt Bob Light"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1600" smtClean="0">
                <a:latin typeface="Bahnschrift SemiBold" panose="020B0502040204020203" pitchFamily="34" charset="0"/>
              </a:rPr>
              <a:t>BAYRAM ALİ OZDEMİR</a:t>
            </a:r>
            <a:endParaRPr lang="en-GB" sz="1600" dirty="0">
              <a:latin typeface="Bahnschrift SemiBold" panose="020B0502040204020203" pitchFamily="34" charset="0"/>
            </a:endParaRPr>
          </a:p>
        </p:txBody>
      </p:sp>
      <p:pic>
        <p:nvPicPr>
          <p:cNvPr id="6" name="Resim Yer Tutucusu 1"/>
          <p:cNvPicPr>
            <a:picLocks noChangeAspect="1"/>
          </p:cNvPicPr>
          <p:nvPr/>
        </p:nvPicPr>
        <p:blipFill>
          <a:blip r:embed="rId2" cstate="print">
            <a:extLst>
              <a:ext uri="{28A0092B-C50C-407E-A947-70E740481C1C}">
                <a14:useLocalDpi xmlns:a14="http://schemas.microsoft.com/office/drawing/2010/main" val="0"/>
              </a:ext>
            </a:extLst>
          </a:blip>
          <a:srcRect t="21033" b="21033"/>
          <a:stretch>
            <a:fillRect/>
          </a:stretch>
        </p:blipFill>
        <p:spPr>
          <a:xfrm>
            <a:off x="3390900" y="1762125"/>
            <a:ext cx="5392738" cy="30353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4941 w 10000"/>
              <a:gd name="connsiteY3" fmla="*/ 9966 h 10000"/>
              <a:gd name="connsiteX4" fmla="*/ 0 w 10000"/>
              <a:gd name="connsiteY4" fmla="*/ 10000 h 10000"/>
              <a:gd name="connsiteX5" fmla="*/ 0 w 10000"/>
              <a:gd name="connsiteY5" fmla="*/ 0 h 10000"/>
              <a:gd name="connsiteX0" fmla="*/ 0 w 10000"/>
              <a:gd name="connsiteY0" fmla="*/ 0 h 20354"/>
              <a:gd name="connsiteX1" fmla="*/ 10000 w 10000"/>
              <a:gd name="connsiteY1" fmla="*/ 0 h 20354"/>
              <a:gd name="connsiteX2" fmla="*/ 10000 w 10000"/>
              <a:gd name="connsiteY2" fmla="*/ 10000 h 20354"/>
              <a:gd name="connsiteX3" fmla="*/ 5000 w 10000"/>
              <a:gd name="connsiteY3" fmla="*/ 20354 h 20354"/>
              <a:gd name="connsiteX4" fmla="*/ 0 w 10000"/>
              <a:gd name="connsiteY4" fmla="*/ 10000 h 20354"/>
              <a:gd name="connsiteX5" fmla="*/ 0 w 10000"/>
              <a:gd name="connsiteY5" fmla="*/ 0 h 20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20354">
                <a:moveTo>
                  <a:pt x="0" y="0"/>
                </a:moveTo>
                <a:lnTo>
                  <a:pt x="10000" y="0"/>
                </a:lnTo>
                <a:lnTo>
                  <a:pt x="10000" y="10000"/>
                </a:lnTo>
                <a:lnTo>
                  <a:pt x="5000" y="20354"/>
                </a:lnTo>
                <a:lnTo>
                  <a:pt x="0" y="10000"/>
                </a:lnTo>
                <a:lnTo>
                  <a:pt x="0" y="0"/>
                </a:lnTo>
                <a:close/>
              </a:path>
            </a:pathLst>
          </a:custGeom>
          <a:solidFill>
            <a:sysClr val="window" lastClr="FFFFFF">
              <a:lumMod val="65000"/>
            </a:sysClr>
          </a:solidFill>
        </p:spPr>
      </p:pic>
      <p:sp>
        <p:nvSpPr>
          <p:cNvPr id="7" name="Text Placeholder 5"/>
          <p:cNvSpPr txBox="1">
            <a:spLocks/>
          </p:cNvSpPr>
          <p:nvPr/>
        </p:nvSpPr>
        <p:spPr>
          <a:xfrm>
            <a:off x="8381358" y="3644236"/>
            <a:ext cx="3159478" cy="730291"/>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050" kern="1200">
                <a:solidFill>
                  <a:schemeClr val="bg1">
                    <a:lumMod val="50000"/>
                  </a:schemeClr>
                </a:solidFill>
                <a:latin typeface="Kontrapunkt Bob Light"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ontrapunkt Bob Light"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ontrapunkt Bob Light"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ontrapunkt Bob Light"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ontrapunkt Bob Light"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smtClean="0">
                <a:ln>
                  <a:noFill/>
                </a:ln>
                <a:solidFill>
                  <a:sysClr val="window" lastClr="FFFFFF">
                    <a:lumMod val="50000"/>
                  </a:sysClr>
                </a:solidFill>
                <a:effectLst/>
                <a:uLnTx/>
                <a:uFillTx/>
                <a:latin typeface="Kontrapunkt Bob Light" panose="02000000000000000000" pitchFamily="50" charset="0"/>
                <a:ea typeface="+mn-ea"/>
                <a:cs typeface="+mn-cs"/>
              </a:rPr>
              <a:t>Email : </a:t>
            </a:r>
            <a:r>
              <a:rPr kumimoji="0" lang="tr-TR" sz="2000" b="0" i="0" u="none" strike="noStrike" kern="1200" cap="none" spc="0" normalizeH="0" baseline="0" noProof="0" smtClean="0">
                <a:ln>
                  <a:noFill/>
                </a:ln>
                <a:solidFill>
                  <a:sysClr val="window" lastClr="FFFFFF">
                    <a:lumMod val="50000"/>
                  </a:sysClr>
                </a:solidFill>
                <a:effectLst/>
                <a:uLnTx/>
                <a:uFillTx/>
                <a:ea typeface="+mn-ea"/>
                <a:cs typeface="+mn-cs"/>
              </a:rPr>
              <a:t>bali@Ropart.com.tr </a:t>
            </a:r>
            <a:endParaRPr kumimoji="0" lang="en-GB" sz="2000" b="0" i="0" u="none" strike="noStrike" kern="1200" cap="none" spc="0" normalizeH="0" baseline="0" noProof="0" dirty="0">
              <a:ln>
                <a:noFill/>
              </a:ln>
              <a:solidFill>
                <a:sysClr val="window" lastClr="FFFFFF">
                  <a:lumMod val="50000"/>
                </a:sysClr>
              </a:solidFill>
              <a:effectLst/>
              <a:uLnTx/>
              <a:uFillTx/>
              <a:latin typeface="Kontrapunkt Bob Light" panose="02000000000000000000" pitchFamily="50" charset="0"/>
              <a:ea typeface="+mn-ea"/>
              <a:cs typeface="+mn-cs"/>
            </a:endParaRPr>
          </a:p>
        </p:txBody>
      </p:sp>
      <p:sp>
        <p:nvSpPr>
          <p:cNvPr id="8" name="Text Placeholder 6"/>
          <p:cNvSpPr txBox="1">
            <a:spLocks/>
          </p:cNvSpPr>
          <p:nvPr/>
        </p:nvSpPr>
        <p:spPr>
          <a:xfrm>
            <a:off x="4746079" y="5061591"/>
            <a:ext cx="2729346" cy="730291"/>
          </a:xfrm>
          <a:prstGeom prst="rect">
            <a:avLst/>
          </a:prstGeom>
        </p:spPr>
        <p:txBody>
          <a:bodyPr vert="horz" lIns="0" tIns="0" rIns="0" bIns="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50" kern="1200">
                <a:solidFill>
                  <a:schemeClr val="bg1">
                    <a:lumMod val="50000"/>
                  </a:schemeClr>
                </a:solidFill>
                <a:latin typeface="Kontrapunkt Bob Light"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ontrapunkt Bob Light"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ontrapunkt Bob Light"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ontrapunkt Bob Light"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ontrapunkt Bob Light"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smtClean="0">
                <a:ln>
                  <a:noFill/>
                </a:ln>
                <a:solidFill>
                  <a:sysClr val="window" lastClr="FFFFFF">
                    <a:lumMod val="50000"/>
                  </a:sysClr>
                </a:solidFill>
                <a:effectLst/>
                <a:uLnTx/>
                <a:uFillTx/>
                <a:latin typeface="Kontrapunkt Bob Light" panose="02000000000000000000" pitchFamily="50" charset="0"/>
                <a:ea typeface="+mn-ea"/>
                <a:cs typeface="+mn-cs"/>
              </a:rPr>
              <a:t>Mobil : </a:t>
            </a:r>
            <a:r>
              <a:rPr kumimoji="0" lang="tr-TR" sz="1800" b="0" i="0" u="none" strike="noStrike" kern="1200" cap="none" spc="0" normalizeH="0" baseline="0" noProof="0" smtClean="0">
                <a:ln>
                  <a:noFill/>
                </a:ln>
                <a:solidFill>
                  <a:sysClr val="window" lastClr="FFFFFF">
                    <a:lumMod val="50000"/>
                  </a:sysClr>
                </a:solidFill>
                <a:effectLst/>
                <a:uLnTx/>
                <a:uFillTx/>
                <a:ea typeface="+mn-ea"/>
                <a:cs typeface="+mn-cs"/>
              </a:rPr>
              <a:t>+90 532 355 7245</a:t>
            </a:r>
            <a:endParaRPr kumimoji="0" lang="en-GB" sz="1800" b="0" i="0" u="none" strike="noStrike" kern="1200" cap="none" spc="0" normalizeH="0" baseline="0" noProof="0" dirty="0">
              <a:ln>
                <a:noFill/>
              </a:ln>
              <a:solidFill>
                <a:sysClr val="window" lastClr="FFFFFF">
                  <a:lumMod val="50000"/>
                </a:sysClr>
              </a:solidFill>
              <a:effectLst/>
              <a:uLnTx/>
              <a:uFillTx/>
              <a:latin typeface="Kontrapunkt Bob Light" panose="02000000000000000000" pitchFamily="50" charset="0"/>
              <a:ea typeface="+mn-ea"/>
              <a:cs typeface="+mn-cs"/>
            </a:endParaRPr>
          </a:p>
        </p:txBody>
      </p:sp>
      <p:grpSp>
        <p:nvGrpSpPr>
          <p:cNvPr id="9" name="Group 2769"/>
          <p:cNvGrpSpPr/>
          <p:nvPr/>
        </p:nvGrpSpPr>
        <p:grpSpPr>
          <a:xfrm>
            <a:off x="8210397" y="2738092"/>
            <a:ext cx="595014" cy="687064"/>
            <a:chOff x="109075" y="0"/>
            <a:chExt cx="1209837" cy="1397000"/>
          </a:xfrm>
        </p:grpSpPr>
        <p:sp>
          <p:nvSpPr>
            <p:cNvPr id="10" name="Shape 2767"/>
            <p:cNvSpPr/>
            <p:nvPr/>
          </p:nvSpPr>
          <p:spPr>
            <a:xfrm>
              <a:off x="109075" y="0"/>
              <a:ext cx="1209837" cy="13970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59C2D1"/>
            </a:solidFill>
            <a:ln w="19050" cap="flat">
              <a:solidFill>
                <a:srgbClr val="FFFFFF"/>
              </a:solidFill>
              <a:prstDash val="solid"/>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200">
                  <a:solidFill>
                    <a:srgbClr val="FFFFFF"/>
                  </a:solidFill>
                  <a:latin typeface="+mn-lt"/>
                  <a:ea typeface="+mn-ea"/>
                  <a:cs typeface="+mn-cs"/>
                  <a:sym typeface="Helvetica Light"/>
                </a:defRPr>
              </a:pPr>
              <a:endParaRPr kumimoji="0" sz="3200" b="0" i="0" u="none" strike="noStrike" kern="0" cap="none" spc="0" normalizeH="0" baseline="0" noProof="0">
                <a:ln>
                  <a:noFill/>
                </a:ln>
                <a:solidFill>
                  <a:srgbClr val="FFFFFF"/>
                </a:solidFill>
                <a:effectLst/>
                <a:uLnTx/>
                <a:uFillTx/>
                <a:latin typeface="Calibri" panose="020F0502020204030204"/>
                <a:sym typeface="Helvetica Light"/>
              </a:endParaRPr>
            </a:p>
          </p:txBody>
        </p:sp>
        <p:sp>
          <p:nvSpPr>
            <p:cNvPr id="11" name="Shape 2768"/>
            <p:cNvSpPr/>
            <p:nvPr/>
          </p:nvSpPr>
          <p:spPr>
            <a:xfrm>
              <a:off x="456689" y="533429"/>
              <a:ext cx="512305" cy="330142"/>
            </a:xfrm>
            <a:custGeom>
              <a:avLst/>
              <a:gdLst/>
              <a:ahLst/>
              <a:cxnLst>
                <a:cxn ang="0">
                  <a:pos x="wd2" y="hd2"/>
                </a:cxn>
                <a:cxn ang="5400000">
                  <a:pos x="wd2" y="hd2"/>
                </a:cxn>
                <a:cxn ang="10800000">
                  <a:pos x="wd2" y="hd2"/>
                </a:cxn>
                <a:cxn ang="16200000">
                  <a:pos x="wd2" y="hd2"/>
                </a:cxn>
              </a:cxnLst>
              <a:rect l="0" t="0" r="r" b="b"/>
              <a:pathLst>
                <a:path w="20779" h="21600" extrusionOk="0">
                  <a:moveTo>
                    <a:pt x="20331" y="5746"/>
                  </a:moveTo>
                  <a:cubicBezTo>
                    <a:pt x="19692" y="6285"/>
                    <a:pt x="11827" y="12917"/>
                    <a:pt x="11435" y="13248"/>
                  </a:cubicBezTo>
                  <a:cubicBezTo>
                    <a:pt x="11043" y="13577"/>
                    <a:pt x="10769" y="13620"/>
                    <a:pt x="10390" y="13620"/>
                  </a:cubicBezTo>
                  <a:cubicBezTo>
                    <a:pt x="10011" y="13620"/>
                    <a:pt x="9735" y="13577"/>
                    <a:pt x="9343" y="13248"/>
                  </a:cubicBezTo>
                  <a:cubicBezTo>
                    <a:pt x="8951" y="12917"/>
                    <a:pt x="1088" y="6285"/>
                    <a:pt x="448" y="5746"/>
                  </a:cubicBezTo>
                  <a:cubicBezTo>
                    <a:pt x="-3" y="5367"/>
                    <a:pt x="0" y="5811"/>
                    <a:pt x="0" y="6155"/>
                  </a:cubicBezTo>
                  <a:cubicBezTo>
                    <a:pt x="0" y="6498"/>
                    <a:pt x="0" y="19814"/>
                    <a:pt x="0" y="19814"/>
                  </a:cubicBezTo>
                  <a:cubicBezTo>
                    <a:pt x="0" y="20594"/>
                    <a:pt x="645" y="21600"/>
                    <a:pt x="1145" y="21600"/>
                  </a:cubicBezTo>
                  <a:lnTo>
                    <a:pt x="19633" y="21600"/>
                  </a:lnTo>
                  <a:cubicBezTo>
                    <a:pt x="20134" y="21600"/>
                    <a:pt x="20779" y="20594"/>
                    <a:pt x="20779" y="19814"/>
                  </a:cubicBezTo>
                  <a:cubicBezTo>
                    <a:pt x="20779" y="19814"/>
                    <a:pt x="20779" y="6498"/>
                    <a:pt x="20779" y="6155"/>
                  </a:cubicBezTo>
                  <a:cubicBezTo>
                    <a:pt x="20779" y="5811"/>
                    <a:pt x="20783" y="5367"/>
                    <a:pt x="20331" y="5746"/>
                  </a:cubicBezTo>
                  <a:close/>
                  <a:moveTo>
                    <a:pt x="687" y="2021"/>
                  </a:moveTo>
                  <a:cubicBezTo>
                    <a:pt x="1250" y="2510"/>
                    <a:pt x="9053" y="9271"/>
                    <a:pt x="9343" y="9524"/>
                  </a:cubicBezTo>
                  <a:cubicBezTo>
                    <a:pt x="9634" y="9775"/>
                    <a:pt x="10011" y="9897"/>
                    <a:pt x="10390" y="9897"/>
                  </a:cubicBezTo>
                  <a:cubicBezTo>
                    <a:pt x="10769" y="9897"/>
                    <a:pt x="11145" y="9775"/>
                    <a:pt x="11435" y="9524"/>
                  </a:cubicBezTo>
                  <a:cubicBezTo>
                    <a:pt x="11726" y="9271"/>
                    <a:pt x="19529" y="2510"/>
                    <a:pt x="20093" y="2021"/>
                  </a:cubicBezTo>
                  <a:cubicBezTo>
                    <a:pt x="20656" y="1534"/>
                    <a:pt x="21190" y="0"/>
                    <a:pt x="20154" y="0"/>
                  </a:cubicBezTo>
                  <a:lnTo>
                    <a:pt x="624" y="0"/>
                  </a:lnTo>
                  <a:cubicBezTo>
                    <a:pt x="-410" y="0"/>
                    <a:pt x="122" y="1534"/>
                    <a:pt x="687" y="2021"/>
                  </a:cubicBezTo>
                  <a:close/>
                </a:path>
              </a:pathLst>
            </a:custGeom>
            <a:solidFill>
              <a:srgbClr val="FFFFFF"/>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200">
                  <a:solidFill>
                    <a:srgbClr val="FFFFFF"/>
                  </a:solidFill>
                  <a:latin typeface="+mn-lt"/>
                  <a:ea typeface="+mn-ea"/>
                  <a:cs typeface="+mn-cs"/>
                  <a:sym typeface="Helvetica Light"/>
                </a:defRPr>
              </a:pPr>
              <a:endParaRPr kumimoji="0" sz="3200" b="0" i="0" u="none" strike="noStrike" kern="0" cap="none" spc="0" normalizeH="0" baseline="0" noProof="0">
                <a:ln>
                  <a:noFill/>
                </a:ln>
                <a:solidFill>
                  <a:srgbClr val="FFFFFF"/>
                </a:solidFill>
                <a:effectLst/>
                <a:uLnTx/>
                <a:uFillTx/>
                <a:latin typeface="Calibri" panose="020F0502020204030204"/>
                <a:sym typeface="Helvetica Light"/>
              </a:endParaRPr>
            </a:p>
          </p:txBody>
        </p:sp>
      </p:grpSp>
      <p:grpSp>
        <p:nvGrpSpPr>
          <p:cNvPr id="12" name="Group 2772"/>
          <p:cNvGrpSpPr/>
          <p:nvPr/>
        </p:nvGrpSpPr>
        <p:grpSpPr>
          <a:xfrm>
            <a:off x="5813245" y="4135451"/>
            <a:ext cx="595014" cy="687064"/>
            <a:chOff x="132317" y="6456"/>
            <a:chExt cx="1209837" cy="1397000"/>
          </a:xfrm>
        </p:grpSpPr>
        <p:sp>
          <p:nvSpPr>
            <p:cNvPr id="13" name="Shape 2770"/>
            <p:cNvSpPr/>
            <p:nvPr/>
          </p:nvSpPr>
          <p:spPr>
            <a:xfrm>
              <a:off x="132317" y="6456"/>
              <a:ext cx="1209837" cy="13970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59C2D1"/>
            </a:solidFill>
            <a:ln w="19050" cap="flat">
              <a:solidFill>
                <a:srgbClr val="FFFFFF"/>
              </a:solidFill>
              <a:prstDash val="solid"/>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200">
                  <a:solidFill>
                    <a:srgbClr val="FFFFFF"/>
                  </a:solidFill>
                  <a:latin typeface="+mn-lt"/>
                  <a:ea typeface="+mn-ea"/>
                  <a:cs typeface="+mn-cs"/>
                  <a:sym typeface="Helvetica Light"/>
                </a:defRPr>
              </a:pPr>
              <a:endParaRPr kumimoji="0" sz="3200" b="0" i="0" u="none" strike="noStrike" kern="0" cap="none" spc="0" normalizeH="0" baseline="0" noProof="0">
                <a:ln>
                  <a:noFill/>
                </a:ln>
                <a:solidFill>
                  <a:srgbClr val="FFFFFF"/>
                </a:solidFill>
                <a:effectLst/>
                <a:uLnTx/>
                <a:uFillTx/>
                <a:latin typeface="Calibri" panose="020F0502020204030204"/>
                <a:sym typeface="Helvetica Light"/>
              </a:endParaRPr>
            </a:p>
          </p:txBody>
        </p:sp>
        <p:sp>
          <p:nvSpPr>
            <p:cNvPr id="14" name="Shape 2771"/>
            <p:cNvSpPr/>
            <p:nvPr/>
          </p:nvSpPr>
          <p:spPr>
            <a:xfrm>
              <a:off x="492569" y="492567"/>
              <a:ext cx="411861" cy="411866"/>
            </a:xfrm>
            <a:custGeom>
              <a:avLst/>
              <a:gdLst/>
              <a:ahLst/>
              <a:cxnLst>
                <a:cxn ang="0">
                  <a:pos x="wd2" y="hd2"/>
                </a:cxn>
                <a:cxn ang="5400000">
                  <a:pos x="wd2" y="hd2"/>
                </a:cxn>
                <a:cxn ang="10800000">
                  <a:pos x="wd2" y="hd2"/>
                </a:cxn>
                <a:cxn ang="16200000">
                  <a:pos x="wd2" y="hd2"/>
                </a:cxn>
              </a:cxnLst>
              <a:rect l="0" t="0" r="r" b="b"/>
              <a:pathLst>
                <a:path w="19314" h="19315" extrusionOk="0">
                  <a:moveTo>
                    <a:pt x="11140" y="11141"/>
                  </a:moveTo>
                  <a:cubicBezTo>
                    <a:pt x="9229" y="13052"/>
                    <a:pt x="7015" y="14879"/>
                    <a:pt x="6140" y="14004"/>
                  </a:cubicBezTo>
                  <a:cubicBezTo>
                    <a:pt x="4888" y="12751"/>
                    <a:pt x="4115" y="11660"/>
                    <a:pt x="1355" y="13880"/>
                  </a:cubicBezTo>
                  <a:cubicBezTo>
                    <a:pt x="-1407" y="16100"/>
                    <a:pt x="714" y="17579"/>
                    <a:pt x="1927" y="18793"/>
                  </a:cubicBezTo>
                  <a:cubicBezTo>
                    <a:pt x="3327" y="20193"/>
                    <a:pt x="8547" y="18867"/>
                    <a:pt x="13707" y="13708"/>
                  </a:cubicBezTo>
                  <a:cubicBezTo>
                    <a:pt x="18866" y="8548"/>
                    <a:pt x="20193" y="3327"/>
                    <a:pt x="18792" y="1927"/>
                  </a:cubicBezTo>
                  <a:cubicBezTo>
                    <a:pt x="17578" y="713"/>
                    <a:pt x="16098" y="-1407"/>
                    <a:pt x="13880" y="1355"/>
                  </a:cubicBezTo>
                  <a:cubicBezTo>
                    <a:pt x="11661" y="4115"/>
                    <a:pt x="12751" y="4888"/>
                    <a:pt x="14004" y="6141"/>
                  </a:cubicBezTo>
                  <a:cubicBezTo>
                    <a:pt x="14879" y="7015"/>
                    <a:pt x="13052" y="9228"/>
                    <a:pt x="11140" y="11141"/>
                  </a:cubicBezTo>
                  <a:close/>
                </a:path>
              </a:pathLst>
            </a:custGeom>
            <a:solidFill>
              <a:srgbClr val="FFFFFF"/>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200">
                  <a:solidFill>
                    <a:srgbClr val="FFFFFF"/>
                  </a:solidFill>
                  <a:latin typeface="+mn-lt"/>
                  <a:ea typeface="+mn-ea"/>
                  <a:cs typeface="+mn-cs"/>
                  <a:sym typeface="Helvetica Light"/>
                </a:defRPr>
              </a:pPr>
              <a:endParaRPr kumimoji="0" sz="3200" b="0" i="0" u="none" strike="noStrike" kern="0" cap="none" spc="0" normalizeH="0" baseline="0" noProof="0">
                <a:ln>
                  <a:noFill/>
                </a:ln>
                <a:solidFill>
                  <a:srgbClr val="FFFFFF"/>
                </a:solidFill>
                <a:effectLst/>
                <a:uLnTx/>
                <a:uFillTx/>
                <a:latin typeface="Calibri" panose="020F0502020204030204"/>
                <a:sym typeface="Helvetica Light"/>
              </a:endParaRPr>
            </a:p>
          </p:txBody>
        </p:sp>
      </p:grpSp>
      <p:grpSp>
        <p:nvGrpSpPr>
          <p:cNvPr id="15" name="Group 2775"/>
          <p:cNvGrpSpPr/>
          <p:nvPr/>
        </p:nvGrpSpPr>
        <p:grpSpPr>
          <a:xfrm>
            <a:off x="3399288" y="2738092"/>
            <a:ext cx="595015" cy="687064"/>
            <a:chOff x="93581" y="0"/>
            <a:chExt cx="1209837" cy="1397000"/>
          </a:xfrm>
        </p:grpSpPr>
        <p:sp>
          <p:nvSpPr>
            <p:cNvPr id="16" name="Shape 2773"/>
            <p:cNvSpPr/>
            <p:nvPr/>
          </p:nvSpPr>
          <p:spPr>
            <a:xfrm>
              <a:off x="93581" y="0"/>
              <a:ext cx="1209838" cy="13970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59C2D1"/>
            </a:solidFill>
            <a:ln w="19050" cap="flat">
              <a:solidFill>
                <a:srgbClr val="FFFFFF"/>
              </a:solidFill>
              <a:prstDash val="solid"/>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200">
                  <a:solidFill>
                    <a:srgbClr val="FFFFFF"/>
                  </a:solidFill>
                  <a:latin typeface="+mn-lt"/>
                  <a:ea typeface="+mn-ea"/>
                  <a:cs typeface="+mn-cs"/>
                  <a:sym typeface="Helvetica Light"/>
                </a:defRPr>
              </a:pPr>
              <a:endParaRPr kumimoji="0" sz="3200" b="0" i="0" u="none" strike="noStrike" kern="0" cap="none" spc="0" normalizeH="0" baseline="0" noProof="0">
                <a:ln>
                  <a:noFill/>
                </a:ln>
                <a:solidFill>
                  <a:srgbClr val="FFFFFF"/>
                </a:solidFill>
                <a:effectLst/>
                <a:uLnTx/>
                <a:uFillTx/>
                <a:latin typeface="Calibri" panose="020F0502020204030204"/>
                <a:sym typeface="Helvetica Light"/>
              </a:endParaRPr>
            </a:p>
          </p:txBody>
        </p:sp>
        <p:sp>
          <p:nvSpPr>
            <p:cNvPr id="17" name="Shape 2774"/>
            <p:cNvSpPr/>
            <p:nvPr/>
          </p:nvSpPr>
          <p:spPr>
            <a:xfrm>
              <a:off x="458836" y="484129"/>
              <a:ext cx="479328" cy="428742"/>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solidFill>
              <a:srgbClr val="FFFFFF"/>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3200">
                  <a:solidFill>
                    <a:srgbClr val="FFFFFF"/>
                  </a:solidFill>
                  <a:latin typeface="+mn-lt"/>
                  <a:ea typeface="+mn-ea"/>
                  <a:cs typeface="+mn-cs"/>
                  <a:sym typeface="Helvetica Light"/>
                </a:defRPr>
              </a:pPr>
              <a:endParaRPr kumimoji="0" sz="3200" b="0" i="0" u="none" strike="noStrike" kern="0" cap="none" spc="0" normalizeH="0" baseline="0" noProof="0">
                <a:ln>
                  <a:noFill/>
                </a:ln>
                <a:solidFill>
                  <a:srgbClr val="FFFFFF"/>
                </a:solidFill>
                <a:effectLst/>
                <a:uLnTx/>
                <a:uFillTx/>
                <a:latin typeface="Calibri" panose="020F0502020204030204"/>
                <a:sym typeface="Helvetica Light"/>
              </a:endParaRPr>
            </a:p>
          </p:txBody>
        </p:sp>
      </p:grpSp>
      <p:sp>
        <p:nvSpPr>
          <p:cNvPr id="18" name="Alt Başlık 1"/>
          <p:cNvSpPr txBox="1">
            <a:spLocks/>
          </p:cNvSpPr>
          <p:nvPr/>
        </p:nvSpPr>
        <p:spPr>
          <a:xfrm>
            <a:off x="53803" y="6440781"/>
            <a:ext cx="7308989" cy="3456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ontrapunkt Bob Light"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ontrapunkt Bob Light"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ontrapunkt Bob Light"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ontrapunkt Bob Light"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ontrapunkt Bob Light"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dirty="0" smtClean="0">
                <a:solidFill>
                  <a:srgbClr val="FB6103"/>
                </a:solidFill>
                <a:latin typeface="Agency FB" panose="020B0503020202020204" pitchFamily="34" charset="0"/>
              </a:rPr>
              <a:t>RO</a:t>
            </a:r>
            <a:r>
              <a:rPr lang="tr-TR" sz="2000" dirty="0" smtClean="0">
                <a:solidFill>
                  <a:schemeClr val="tx2">
                    <a:lumMod val="75000"/>
                  </a:schemeClr>
                </a:solidFill>
                <a:latin typeface="Agency FB" panose="020B0503020202020204" pitchFamily="34" charset="0"/>
              </a:rPr>
              <a:t>PART GROUP                                                                                  </a:t>
            </a:r>
            <a:r>
              <a:rPr lang="tr-TR" sz="1400" dirty="0" smtClean="0">
                <a:solidFill>
                  <a:schemeClr val="tx2">
                    <a:lumMod val="75000"/>
                  </a:schemeClr>
                </a:solidFill>
                <a:latin typeface="Agency FB" panose="020B0503020202020204" pitchFamily="34" charset="0"/>
              </a:rPr>
              <a:t>www.Ropart.com.tr</a:t>
            </a:r>
            <a:endParaRPr lang="tr-TR" sz="2000" dirty="0">
              <a:solidFill>
                <a:schemeClr val="tx2">
                  <a:lumMod val="75000"/>
                </a:schemeClr>
              </a:solidFill>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360"/>
                                          </p:val>
                                        </p:tav>
                                        <p:tav tm="100000">
                                          <p:val>
                                            <p:fltVal val="0"/>
                                          </p:val>
                                        </p:tav>
                                      </p:tavLst>
                                    </p:anim>
                                    <p:animEffect transition="in" filter="fade">
                                      <p:cBhvr>
                                        <p:cTn id="10" dur="500"/>
                                        <p:tgtEl>
                                          <p:spTgt spid="15"/>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right)">
                                      <p:cBhvr>
                                        <p:cTn id="14" dur="500"/>
                                        <p:tgtEl>
                                          <p:spTgt spid="5">
                                            <p:txEl>
                                              <p:pRg st="0" end="0"/>
                                            </p:txEl>
                                          </p:spTgt>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360"/>
                                          </p:val>
                                        </p:tav>
                                        <p:tav tm="100000">
                                          <p:val>
                                            <p:fltVal val="0"/>
                                          </p:val>
                                        </p:tav>
                                      </p:tavLst>
                                    </p:anim>
                                    <p:animEffect transition="in" filter="fade">
                                      <p:cBhvr>
                                        <p:cTn id="21" dur="500"/>
                                        <p:tgtEl>
                                          <p:spTgt spid="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left)">
                                      <p:cBhvr>
                                        <p:cTn id="25" dur="500"/>
                                        <p:tgtEl>
                                          <p:spTgt spid="7">
                                            <p:txEl>
                                              <p:pRg st="0" end="0"/>
                                            </p:txEl>
                                          </p:spTgt>
                                        </p:tgtEl>
                                      </p:cBhvr>
                                    </p:animEffect>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wipe(up)">
                                      <p:cBhvr>
                                        <p:cTn id="3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uiExpand="1" build="p"/>
      <p:bldP spid="8"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1370</Words>
  <Application>Microsoft Office PowerPoint</Application>
  <PresentationFormat>Geniş ekran</PresentationFormat>
  <Paragraphs>225</Paragraphs>
  <Slides>9</Slides>
  <Notes>5</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9</vt:i4>
      </vt:variant>
    </vt:vector>
  </HeadingPairs>
  <TitlesOfParts>
    <vt:vector size="19" baseType="lpstr">
      <vt:lpstr>Agency FB</vt:lpstr>
      <vt:lpstr>Arial</vt:lpstr>
      <vt:lpstr>Bahnschrift SemiBold</vt:lpstr>
      <vt:lpstr>Calibri</vt:lpstr>
      <vt:lpstr>Calibri Light</vt:lpstr>
      <vt:lpstr>Helvetica Light</vt:lpstr>
      <vt:lpstr>Kontrapunkt Bob Light</vt:lpstr>
      <vt:lpstr>Proxima-bold</vt:lpstr>
      <vt:lpstr>Symbol</vt:lpstr>
      <vt:lpstr>Office Theme</vt:lpstr>
      <vt:lpstr>PowerPoint Sunusu</vt:lpstr>
      <vt:lpstr>PowerPoint Sunusu</vt:lpstr>
      <vt:lpstr>Known issues within the growing global perspective meant a new and unique approach is required</vt:lpstr>
      <vt:lpstr>Agenda</vt:lpstr>
      <vt:lpstr>Who we are? </vt:lpstr>
      <vt:lpstr>Reciprocal Benefit (Win – Win)</vt:lpstr>
      <vt:lpstr>Services in Detail</vt:lpstr>
      <vt:lpstr>Your Journey with us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mesut ozgur</dc:creator>
  <cp:lastModifiedBy>bayram ozdemir</cp:lastModifiedBy>
  <cp:revision>13</cp:revision>
  <dcterms:created xsi:type="dcterms:W3CDTF">2019-11-24T21:21:53Z</dcterms:created>
  <dcterms:modified xsi:type="dcterms:W3CDTF">2019-12-06T06:10:38Z</dcterms:modified>
</cp:coreProperties>
</file>